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1272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F0E9EF-6195-4FE9-83E6-BF6BF6EC9704}" type="datetimeFigureOut">
              <a:rPr lang="en-NZ" smtClean="0"/>
              <a:pPr/>
              <a:t>29/09/2013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A92D64-C60D-493B-AB9A-198C21FD86E6}" type="slidenum">
              <a:rPr lang="en-NZ" smtClean="0"/>
              <a:pPr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39798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130986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50529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70238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643420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069144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03311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1716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45545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259273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0E9EF-6195-4FE9-83E6-BF6BF6EC9704}" type="datetimeFigureOut">
              <a:rPr lang="en-NZ" smtClean="0"/>
              <a:t>29/09/2013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92D64-C60D-493B-AB9A-198C21FD86E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42772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3"/>
            <a:ext cx="9144000" cy="6858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NZ" sz="6600" b="1" dirty="0" smtClean="0">
                <a:solidFill>
                  <a:schemeClr val="tx2"/>
                </a:solidFill>
              </a:rPr>
              <a:t>Payroll in the Cloud</a:t>
            </a:r>
            <a:endParaRPr lang="en-NZ" sz="6600" b="1" dirty="0">
              <a:solidFill>
                <a:schemeClr val="tx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NZ" sz="4000" dirty="0" smtClean="0">
                <a:solidFill>
                  <a:schemeClr val="tx2"/>
                </a:solidFill>
              </a:rPr>
              <a:t>Why would you and what you need to watch out for</a:t>
            </a:r>
            <a:endParaRPr lang="en-NZ" sz="4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91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Up until now you needed…</a:t>
            </a:r>
            <a:endParaRPr lang="en-N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56792"/>
            <a:ext cx="4934322" cy="4934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8" t="27191" r="8442" b="24017"/>
          <a:stretch/>
        </p:blipFill>
        <p:spPr bwMode="auto">
          <a:xfrm>
            <a:off x="179512" y="3152949"/>
            <a:ext cx="8372287" cy="246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138003"/>
            <a:ext cx="57150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091965"/>
            <a:ext cx="4938518" cy="405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134" y="2363216"/>
            <a:ext cx="5369731" cy="3250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556792"/>
            <a:ext cx="4310608" cy="4310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83768" y="1916832"/>
            <a:ext cx="4502274" cy="3600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NZ" sz="2400" b="1" dirty="0" smtClean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Hardware Support Agreement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	Definitions and Interpretations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1.1	In these terms and conditions: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“Agreement” means this Master Services Agreement and any Supplementary Agreement between the Customer and Datacom for the provision of Works by Datacom; 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“Business Day” means a day (other than a Saturday or Sunday or statutory holiday) on which business is conducted in Auckland, New Zealand;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“Confidential Information” of a Party (a “Disclosing Party”) means any information treated by the Disclosing Party as confidential and: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</a:t>
            </a:r>
            <a:r>
              <a:rPr lang="en-NZ" sz="800" dirty="0" err="1" smtClean="0">
                <a:solidFill>
                  <a:schemeClr val="tx1"/>
                </a:solidFill>
              </a:rPr>
              <a:t>i</a:t>
            </a:r>
            <a:r>
              <a:rPr lang="en-NZ" sz="800" dirty="0" smtClean="0">
                <a:solidFill>
                  <a:schemeClr val="tx1"/>
                </a:solidFill>
              </a:rPr>
              <a:t>)	which is disclosed by or on behalf of the Disclosing Party to the other Party (a “Receiving Party”); and/or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(ii)	which is obtained through observations made by the Receiving Party in connection with (directly or indirectly) this Agreement,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whether before or after the date of this Agreement and includes all analyses, compilations, studies and other documents which contain or otherwise reflect or are derived from such information;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“Customer” means the person to whom the Works are to be supplied as may be more particularly defined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“Datacom IP” means any Pre-existing IP owned by Datacom and excludes the Third Party IP and the New IP;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“Deliverable” means any item identified as a Deliverable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“Direct Losses” means all damage, losses, liabilities, claims, actions, costs, expenses (including the cost of legal or professional services, legal costs being on an agent/client, client paying basis), proceedings, demands and charges whether arising under statute, contract or at common law but, to avoid doubt, excluding Indirect Losses;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“Dispute” means any dispute or difference arising between the Parties in connection with this Agreement;</a:t>
            </a:r>
            <a:endParaRPr lang="en-NZ" sz="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55060" y="2223753"/>
            <a:ext cx="4502274" cy="3600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NZ" sz="2400" b="1" dirty="0" smtClean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Operating System Support Agreement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	Definitions and Interpretations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1.1	In these terms and conditions: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“Agreement” means this Master Services Agreement and any Supplementary Agreement between the Customer and Datacom for the provision of Works by Datacom; 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“Business Day” means a day (other than a Saturday or Sunday or statutory holiday) on which business is conducted in Auckland, New Zealand;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“Confidential Information” of a Party (a “Disclosing Party”) means any information treated by the Disclosing Party as confidential and: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</a:t>
            </a:r>
            <a:r>
              <a:rPr lang="en-NZ" sz="800" dirty="0" err="1" smtClean="0">
                <a:solidFill>
                  <a:schemeClr val="tx1"/>
                </a:solidFill>
              </a:rPr>
              <a:t>i</a:t>
            </a:r>
            <a:r>
              <a:rPr lang="en-NZ" sz="800" dirty="0" smtClean="0">
                <a:solidFill>
                  <a:schemeClr val="tx1"/>
                </a:solidFill>
              </a:rPr>
              <a:t>)	which is disclosed by or on behalf of the Disclosing Party to the other Party (a “Receiving Party”); and/or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(ii)	which is obtained through observations made by the Receiving Party in connection with (directly or indirectly) this Agreement,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whether before or after the date of this Agreement and includes all analyses, compilations, studies and other documents which contain or otherwise reflect or are derived from such information;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“Customer” means the person to whom the Works are to be supplied as may be more particularly defined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“Datacom IP” means any Pre-existing IP owned by Datacom and excludes the Third Party IP and the New IP;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“Deliverable” means any item identified as a Deliverable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“Direct Losses” means all damage, losses, liabilities, claims, actions, costs, expenses (including the cost of legal or professional services, legal costs being on an agent/client, client paying basis), proceedings, demands and charges whether arising under statute, contract or at common law but, to avoid doubt, excluding Indirect Losses;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“Dispute” means any dispute or difference arising between the Parties in connection with this Agreement;</a:t>
            </a:r>
            <a:endParaRPr lang="en-NZ" sz="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27226" y="2582887"/>
            <a:ext cx="4502274" cy="3600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NZ" sz="2400" b="1" dirty="0" smtClean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Database Support Agreement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	Definitions and Interpretations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1.1	In these terms and conditions: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“Agreement” means this Master Services Agreement and any Supplementary Agreement between the Customer and Datacom for the provision of Works by Datacom; 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“Business Day” means a day (other than a Saturday or Sunday or statutory holiday) on which business is conducted in Auckland, New Zealand;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“Confidential Information” of a Party (a “Disclosing Party”) means any information treated by the Disclosing Party as confidential and: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</a:t>
            </a:r>
            <a:r>
              <a:rPr lang="en-NZ" sz="800" dirty="0" err="1" smtClean="0">
                <a:solidFill>
                  <a:schemeClr val="tx1"/>
                </a:solidFill>
              </a:rPr>
              <a:t>i</a:t>
            </a:r>
            <a:r>
              <a:rPr lang="en-NZ" sz="800" dirty="0" smtClean="0">
                <a:solidFill>
                  <a:schemeClr val="tx1"/>
                </a:solidFill>
              </a:rPr>
              <a:t>)	which is disclosed by or on behalf of the Disclosing Party to the other Party (a “Receiving Party”); and/or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(ii)	which is obtained through observations made by the Receiving Party in connection with (directly or indirectly) this Agreement,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whether before or after the date of this Agreement and includes all analyses, compilations, studies and other documents which contain or otherwise reflect or are derived from such information;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“Customer” means the person to whom the Works are to be supplied as may be more particularly defined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“Datacom IP” means any Pre-existing IP owned by Datacom and excludes the Third Party IP and the New IP;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“Deliverable” means any item identified as a Deliverable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“Direct Losses” means all damage, losses, liabilities, claims, actions, costs, expenses (including the cost of legal or professional services, legal costs being on an agent/client, client paying basis), proceedings, demands and charges whether arising under statute, contract or at common law but, to avoid doubt, excluding Indirect Losses;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“Dispute” means any dispute or difference arising between the Parties in connection with this Agreement;</a:t>
            </a:r>
            <a:endParaRPr lang="en-NZ" sz="8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60327" y="2996952"/>
            <a:ext cx="4502274" cy="3600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NZ" sz="2400" b="1" dirty="0" smtClean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Payroll Software Support Agreement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	Definitions and Interpretations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1.1	In these terms and conditions: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“Agreement” means this Master Services Agreement and any Supplementary Agreement between the Customer and Datacom for the provision of Works by Datacom; 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“Business Day” means a day (other than a Saturday or Sunday or statutory holiday) on which business is conducted in Auckland, New Zealand;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“Confidential Information” of a Party (a “Disclosing Party”) means any information treated by the Disclosing Party as confidential and: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</a:t>
            </a:r>
            <a:r>
              <a:rPr lang="en-NZ" sz="800" dirty="0" err="1" smtClean="0">
                <a:solidFill>
                  <a:schemeClr val="tx1"/>
                </a:solidFill>
              </a:rPr>
              <a:t>i</a:t>
            </a:r>
            <a:r>
              <a:rPr lang="en-NZ" sz="800" dirty="0" smtClean="0">
                <a:solidFill>
                  <a:schemeClr val="tx1"/>
                </a:solidFill>
              </a:rPr>
              <a:t>)	which is disclosed by or on behalf of the Disclosing Party to the other Party (a “Receiving Party”); and/or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(ii)	which is obtained through observations made by the Receiving Party in connection with (directly or indirectly) this Agreement,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whether before or after the date of this Agreement and includes all analyses, compilations, studies and other documents which contain or otherwise reflect or are derived from such information;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“Customer” means the person to whom the Works are to be supplied as may be more particularly defined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“Datacom IP” means any Pre-existing IP owned by Datacom and excludes the Third Party IP and the New IP;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“Deliverable” means any item identified as a Deliverable in a Supplementary Agreement;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“Direct Losses” means all damage, losses, liabilities, claims, actions, costs, expenses (including the cost of legal or professional services, legal costs being on an agent/client, client paying basis), proceedings, demands and charges whether arising under statute, contract or at common law but, to avoid doubt, excluding Indirect Losses;</a:t>
            </a:r>
          </a:p>
          <a:p>
            <a:r>
              <a:rPr lang="en-NZ" sz="800" dirty="0" smtClean="0">
                <a:solidFill>
                  <a:schemeClr val="tx1"/>
                </a:solidFill>
              </a:rPr>
              <a:t>“Dispute” means any dispute or difference arising between the Parties in connection with this Agreement;</a:t>
            </a:r>
            <a:endParaRPr lang="en-NZ" sz="800" dirty="0">
              <a:solidFill>
                <a:schemeClr val="tx1"/>
              </a:solidFill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060" y="2187712"/>
            <a:ext cx="5414417" cy="3601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318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Now all you need is…</a:t>
            </a:r>
            <a:endParaRPr lang="en-N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90528"/>
            <a:ext cx="5544616" cy="448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473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Software As A Service</a:t>
            </a:r>
            <a:endParaRPr lang="en-N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647" y="1544571"/>
            <a:ext cx="2774826" cy="155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567" y="2935126"/>
            <a:ext cx="27146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69704"/>
            <a:ext cx="2575173" cy="192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902" y="2655069"/>
            <a:ext cx="2448098" cy="2448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919" y="1564373"/>
            <a:ext cx="2520281" cy="197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69238"/>
            <a:ext cx="28956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252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Multi-tenanting</a:t>
            </a:r>
            <a:endParaRPr lang="en-N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" y="1698972"/>
            <a:ext cx="7497763" cy="417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601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The advantages of scale</a:t>
            </a:r>
            <a:endParaRPr lang="en-NZ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681" y="1268760"/>
            <a:ext cx="3621087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651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The advantages of scale</a:t>
            </a:r>
            <a:endParaRPr lang="en-N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32149"/>
            <a:ext cx="3470379" cy="4227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384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The advantages of scale</a:t>
            </a:r>
            <a:endParaRPr lang="en-N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60761"/>
            <a:ext cx="5923032" cy="3654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5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The advantages of scale</a:t>
            </a:r>
            <a:endParaRPr lang="en-NZ" dirty="0"/>
          </a:p>
        </p:txBody>
      </p:sp>
      <p:pic>
        <p:nvPicPr>
          <p:cNvPr id="10242" name="Picture 2" descr="C:\Users\kevin\AppData\Local\Microsoft\Windows\Temporary Internet Files\Content.IE5\E02D05CP\MP900342065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38591"/>
            <a:ext cx="3744416" cy="524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47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Upgrades</a:t>
            </a:r>
            <a:endParaRPr lang="en-NZ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35" y="1775120"/>
            <a:ext cx="7498730" cy="4176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913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Connectedness</a:t>
            </a:r>
            <a:endParaRPr lang="en-NZ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" y="1124744"/>
            <a:ext cx="7758113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579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Access from anywhere</a:t>
            </a:r>
            <a:endParaRPr lang="en-N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47170"/>
            <a:ext cx="6785095" cy="4502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Data security</a:t>
            </a:r>
            <a:endParaRPr lang="en-N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3278"/>
            <a:ext cx="6918946" cy="4606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319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Checklist for cloud applications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en-NZ" dirty="0" smtClean="0"/>
              <a:t>Term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Scale up/down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Portability of data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Disaster recovery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Upgrades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Security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Company stability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Ability to customise</a:t>
            </a:r>
          </a:p>
          <a:p>
            <a:pPr>
              <a:buFont typeface="Wingdings" pitchFamily="2" charset="2"/>
              <a:buChar char="q"/>
            </a:pPr>
            <a:r>
              <a:rPr lang="en-NZ" dirty="0" smtClean="0"/>
              <a:t>Internet bandwidth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57482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Cloud Benefit Summary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NZ" dirty="0" smtClean="0"/>
              <a:t>Preserve capital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Save money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Avoid IT complexity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Scalability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DR plan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Avoid constant upgrades &amp; testing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Higher availability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Automate IRD filing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Automate banking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Flexibility to change when you need to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Data security</a:t>
            </a:r>
          </a:p>
          <a:p>
            <a:pPr>
              <a:buFont typeface="Wingdings" pitchFamily="2" charset="2"/>
              <a:buChar char="ü"/>
            </a:pPr>
            <a:r>
              <a:rPr lang="en-NZ" dirty="0" smtClean="0"/>
              <a:t>Access from anywhere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23602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Cloud Computing</a:t>
            </a:r>
            <a:endParaRPr lang="en-NZ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 smtClean="0"/>
              <a:t>Gartner – Cloud computing is the #1 technology that you can’t afford to ignore</a:t>
            </a:r>
          </a:p>
          <a:p>
            <a:r>
              <a:rPr lang="en-NZ" dirty="0" smtClean="0"/>
              <a:t>Gartner – 77% of organisations have plans to move to cloud computing</a:t>
            </a:r>
          </a:p>
          <a:p>
            <a:r>
              <a:rPr lang="en-NZ" dirty="0" smtClean="0"/>
              <a:t>Datacom has been offering cloud payroll since 2000</a:t>
            </a:r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19508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1450</TotalTime>
  <Words>173</Words>
  <Application>Microsoft Office PowerPoint</Application>
  <PresentationFormat>On-screen Show (4:3)</PresentationFormat>
  <Paragraphs>97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Payroll in the Cloud</vt:lpstr>
      <vt:lpstr>Up until now you needed…</vt:lpstr>
      <vt:lpstr>Now all you need is…</vt:lpstr>
      <vt:lpstr>Software As A Service</vt:lpstr>
      <vt:lpstr>Multi-tenanting</vt:lpstr>
      <vt:lpstr>The advantages of scale</vt:lpstr>
      <vt:lpstr>The advantages of scale</vt:lpstr>
      <vt:lpstr>The advantages of scale</vt:lpstr>
      <vt:lpstr>The advantages of scale</vt:lpstr>
      <vt:lpstr>Upgrades</vt:lpstr>
      <vt:lpstr>Connectedness</vt:lpstr>
      <vt:lpstr>Access from anywhere</vt:lpstr>
      <vt:lpstr>Data security</vt:lpstr>
      <vt:lpstr>Checklist for cloud applications</vt:lpstr>
      <vt:lpstr>Cloud Benefit Summary</vt:lpstr>
      <vt:lpstr>Cloud Computing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Payroll in the Cloud</dc:title>
  <dc:creator>Kevin Murphy [DATACOM]</dc:creator>
  <cp:lastModifiedBy>David</cp:lastModifiedBy>
  <cp:revision>19</cp:revision>
  <dcterms:created xsi:type="dcterms:W3CDTF">2013-03-11T20:54:28Z</dcterms:created>
  <dcterms:modified xsi:type="dcterms:W3CDTF">2013-09-29T06:52:06Z</dcterms:modified>
</cp:coreProperties>
</file>