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72" r:id="rId3"/>
    <p:sldId id="266" r:id="rId4"/>
    <p:sldId id="258" r:id="rId5"/>
    <p:sldId id="271" r:id="rId6"/>
    <p:sldId id="267" r:id="rId7"/>
    <p:sldId id="265" r:id="rId8"/>
    <p:sldId id="260" r:id="rId9"/>
    <p:sldId id="273" r:id="rId10"/>
    <p:sldId id="270" r:id="rId11"/>
    <p:sldId id="274" r:id="rId12"/>
    <p:sldId id="268" r:id="rId13"/>
    <p:sldId id="257" r:id="rId14"/>
  </p:sldIdLst>
  <p:sldSz cx="9144000" cy="6858000" type="screen4x3"/>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72" autoAdjust="0"/>
  </p:normalViewPr>
  <p:slideViewPr>
    <p:cSldViewPr>
      <p:cViewPr varScale="1">
        <p:scale>
          <a:sx n="87" d="100"/>
          <a:sy n="87" d="100"/>
        </p:scale>
        <p:origin x="-230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fld id="{96B54857-7D1B-4F71-A705-9C31872EC52A}" type="datetimeFigureOut">
              <a:rPr lang="en-NZ" smtClean="0"/>
              <a:t>25/09/2018</a:t>
            </a:fld>
            <a:endParaRPr lang="en-NZ"/>
          </a:p>
        </p:txBody>
      </p:sp>
      <p:sp>
        <p:nvSpPr>
          <p:cNvPr id="4" name="Footer Placeholder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3D73CBD3-B640-4546-A5B7-F4576C87EA38}" type="slidenum">
              <a:rPr lang="en-NZ" smtClean="0"/>
              <a:t>‹#›</a:t>
            </a:fld>
            <a:endParaRPr lang="en-NZ"/>
          </a:p>
        </p:txBody>
      </p:sp>
    </p:spTree>
    <p:extLst>
      <p:ext uri="{BB962C8B-B14F-4D97-AF65-F5344CB8AC3E}">
        <p14:creationId xmlns:p14="http://schemas.microsoft.com/office/powerpoint/2010/main" val="2826738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33588" y="0"/>
            <a:ext cx="4309798" cy="342900"/>
          </a:xfrm>
          <a:prstGeom prst="rect">
            <a:avLst/>
          </a:prstGeom>
        </p:spPr>
        <p:txBody>
          <a:bodyPr vert="horz" lIns="91440" tIns="45720" rIns="91440" bIns="45720" rtlCol="0"/>
          <a:lstStyle>
            <a:lvl1pPr algn="r">
              <a:defRPr sz="1200"/>
            </a:lvl1pPr>
          </a:lstStyle>
          <a:p>
            <a:fld id="{0F880386-5F89-4ECA-8C6C-8CF08E99E8C8}" type="datetimeFigureOut">
              <a:rPr lang="en-NZ" smtClean="0"/>
              <a:t>25/09/2018</a:t>
            </a:fld>
            <a:endParaRPr lang="en-NZ"/>
          </a:p>
        </p:txBody>
      </p:sp>
      <p:sp>
        <p:nvSpPr>
          <p:cNvPr id="4" name="Slide Image Placeholder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33588" y="6513910"/>
            <a:ext cx="4309798" cy="342900"/>
          </a:xfrm>
          <a:prstGeom prst="rect">
            <a:avLst/>
          </a:prstGeom>
        </p:spPr>
        <p:txBody>
          <a:bodyPr vert="horz" lIns="91440" tIns="45720" rIns="91440" bIns="45720" rtlCol="0" anchor="b"/>
          <a:lstStyle>
            <a:lvl1pPr algn="r">
              <a:defRPr sz="1200"/>
            </a:lvl1pPr>
          </a:lstStyle>
          <a:p>
            <a:fld id="{F36CB63E-2106-41C0-A69C-A8B50AD36AEE}" type="slidenum">
              <a:rPr lang="en-NZ" smtClean="0"/>
              <a:t>‹#›</a:t>
            </a:fld>
            <a:endParaRPr lang="en-NZ"/>
          </a:p>
        </p:txBody>
      </p:sp>
    </p:spTree>
    <p:extLst>
      <p:ext uri="{BB962C8B-B14F-4D97-AF65-F5344CB8AC3E}">
        <p14:creationId xmlns:p14="http://schemas.microsoft.com/office/powerpoint/2010/main" val="69016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1</a:t>
            </a:fld>
            <a:endParaRPr lang="en-NZ" dirty="0"/>
          </a:p>
        </p:txBody>
      </p:sp>
    </p:spTree>
    <p:extLst>
      <p:ext uri="{BB962C8B-B14F-4D97-AF65-F5344CB8AC3E}">
        <p14:creationId xmlns:p14="http://schemas.microsoft.com/office/powerpoint/2010/main" val="78526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36CB63E-2106-41C0-A69C-A8B50AD36AEE}" type="slidenum">
              <a:rPr lang="en-NZ" smtClean="0"/>
              <a:t>10</a:t>
            </a:fld>
            <a:endParaRPr lang="en-NZ"/>
          </a:p>
        </p:txBody>
      </p:sp>
    </p:spTree>
    <p:extLst>
      <p:ext uri="{BB962C8B-B14F-4D97-AF65-F5344CB8AC3E}">
        <p14:creationId xmlns:p14="http://schemas.microsoft.com/office/powerpoint/2010/main" val="160762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11</a:t>
            </a:fld>
            <a:endParaRPr lang="en-NZ"/>
          </a:p>
        </p:txBody>
      </p:sp>
    </p:spTree>
    <p:extLst>
      <p:ext uri="{BB962C8B-B14F-4D97-AF65-F5344CB8AC3E}">
        <p14:creationId xmlns:p14="http://schemas.microsoft.com/office/powerpoint/2010/main" val="376998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12</a:t>
            </a:fld>
            <a:endParaRPr lang="en-NZ"/>
          </a:p>
        </p:txBody>
      </p:sp>
    </p:spTree>
    <p:extLst>
      <p:ext uri="{BB962C8B-B14F-4D97-AF65-F5344CB8AC3E}">
        <p14:creationId xmlns:p14="http://schemas.microsoft.com/office/powerpoint/2010/main" val="138148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kern="1200" dirty="0" smtClean="0">
              <a:solidFill>
                <a:schemeClr val="tx1"/>
              </a:solidFill>
              <a:effectLst/>
              <a:latin typeface="+mn-lt"/>
              <a:ea typeface="+mn-ea"/>
              <a:cs typeface="+mn-cs"/>
            </a:endParaRPr>
          </a:p>
          <a:p>
            <a:endParaRPr lang="en-NZ"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CB63E-2106-41C0-A69C-A8B50AD36AEE}" type="slidenum">
              <a:rPr lang="en-NZ" smtClean="0"/>
              <a:t>13</a:t>
            </a:fld>
            <a:endParaRPr lang="en-NZ"/>
          </a:p>
        </p:txBody>
      </p:sp>
    </p:spTree>
    <p:extLst>
      <p:ext uri="{BB962C8B-B14F-4D97-AF65-F5344CB8AC3E}">
        <p14:creationId xmlns:p14="http://schemas.microsoft.com/office/powerpoint/2010/main" val="107189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Maybe</a:t>
            </a:r>
            <a:r>
              <a:rPr lang="en-NZ" baseline="0" dirty="0" smtClean="0"/>
              <a:t> we have all asked ourselves this question before?</a:t>
            </a:r>
          </a:p>
          <a:p>
            <a:r>
              <a:rPr lang="en-NZ" dirty="0" smtClean="0"/>
              <a:t>Right I picked a good spot</a:t>
            </a:r>
          </a:p>
          <a:p>
            <a:r>
              <a:rPr lang="en-NZ" baseline="0" dirty="0" smtClean="0"/>
              <a:t>Its 4pm its been a long day </a:t>
            </a:r>
          </a:p>
          <a:p>
            <a:r>
              <a:rPr lang="en-NZ" dirty="0" smtClean="0"/>
              <a:t>Oh look some empty</a:t>
            </a:r>
            <a:r>
              <a:rPr lang="en-NZ" baseline="0" dirty="0" smtClean="0"/>
              <a:t> seats – its not that they wanted to miss my presentation – honest – they just need a little more time to get ready for tonight</a:t>
            </a:r>
          </a:p>
          <a:p>
            <a:r>
              <a:rPr lang="en-NZ" baseline="0" dirty="0" smtClean="0"/>
              <a:t>I’ve </a:t>
            </a:r>
            <a:r>
              <a:rPr lang="en-NZ" baseline="0" dirty="0" smtClean="0"/>
              <a:t>seen a couple of yawns and some rather large sips of water to stay </a:t>
            </a:r>
            <a:r>
              <a:rPr lang="en-NZ" baseline="0" dirty="0" smtClean="0"/>
              <a:t>awake</a:t>
            </a:r>
          </a:p>
          <a:p>
            <a:endParaRPr lang="en-NZ" baseline="0" dirty="0" smtClean="0"/>
          </a:p>
          <a:p>
            <a:r>
              <a:rPr lang="en-NZ" baseline="0" dirty="0" smtClean="0"/>
              <a:t>I will be as brief as possible and then you can all send me an email to sign up for certification</a:t>
            </a:r>
          </a:p>
          <a:p>
            <a:endParaRPr lang="en-NZ" baseline="0"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2</a:t>
            </a:fld>
            <a:endParaRPr lang="en-NZ"/>
          </a:p>
        </p:txBody>
      </p:sp>
    </p:spTree>
    <p:extLst>
      <p:ext uri="{BB962C8B-B14F-4D97-AF65-F5344CB8AC3E}">
        <p14:creationId xmlns:p14="http://schemas.microsoft.com/office/powerpoint/2010/main" val="124267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Has anyone</a:t>
            </a:r>
            <a:r>
              <a:rPr lang="en-NZ" baseline="0" dirty="0" smtClean="0"/>
              <a:t> here today achieved one of the levels of NZPPA Payroll certification already?</a:t>
            </a:r>
          </a:p>
          <a:p>
            <a:r>
              <a:rPr lang="en-NZ" baseline="0" dirty="0" smtClean="0"/>
              <a:t>Anyone currently going through the process?</a:t>
            </a:r>
          </a:p>
          <a:p>
            <a:r>
              <a:rPr lang="en-NZ" baseline="0" dirty="0" smtClean="0"/>
              <a:t>Clap congrats to you</a:t>
            </a:r>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3</a:t>
            </a:fld>
            <a:endParaRPr lang="en-NZ"/>
          </a:p>
        </p:txBody>
      </p:sp>
    </p:spTree>
    <p:extLst>
      <p:ext uri="{BB962C8B-B14F-4D97-AF65-F5344CB8AC3E}">
        <p14:creationId xmlns:p14="http://schemas.microsoft.com/office/powerpoint/2010/main" val="263889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mn-ea"/>
                <a:cs typeface="+mn-cs"/>
              </a:rPr>
              <a:t>Since 2007 NZPPA has been building payroll as a profession in New Zealand</a:t>
            </a:r>
          </a:p>
          <a:p>
            <a:r>
              <a:rPr lang="en-NZ" sz="1200" b="0" i="0" kern="1200" dirty="0" smtClean="0">
                <a:solidFill>
                  <a:schemeClr val="tx1"/>
                </a:solidFill>
                <a:effectLst/>
                <a:latin typeface="+mn-lt"/>
                <a:ea typeface="+mn-ea"/>
                <a:cs typeface="+mn-cs"/>
              </a:rPr>
              <a:t>The</a:t>
            </a:r>
            <a:r>
              <a:rPr lang="en-NZ" sz="1200" b="0" i="0" kern="1200" baseline="0" dirty="0" smtClean="0">
                <a:solidFill>
                  <a:schemeClr val="tx1"/>
                </a:solidFill>
                <a:effectLst/>
                <a:latin typeface="+mn-lt"/>
                <a:ea typeface="+mn-ea"/>
                <a:cs typeface="+mn-cs"/>
              </a:rPr>
              <a:t> recognition of payroll in the workplace, and the important role it has.</a:t>
            </a:r>
            <a:endParaRPr lang="en-NZ" sz="1200" b="0" i="0" kern="1200" dirty="0" smtClean="0">
              <a:solidFill>
                <a:schemeClr val="tx1"/>
              </a:solidFill>
              <a:effectLst/>
              <a:latin typeface="+mn-lt"/>
              <a:ea typeface="+mn-ea"/>
              <a:cs typeface="+mn-cs"/>
            </a:endParaRPr>
          </a:p>
          <a:p>
            <a:r>
              <a:rPr lang="en-NZ" sz="1200" b="0" i="0" kern="1200" baseline="0" dirty="0" smtClean="0">
                <a:solidFill>
                  <a:schemeClr val="tx1"/>
                </a:solidFill>
                <a:effectLst/>
                <a:latin typeface="+mn-lt"/>
                <a:ea typeface="+mn-ea"/>
                <a:cs typeface="+mn-cs"/>
              </a:rPr>
              <a:t>We have been particularly focussed on providing support, resources, keeping you updated.</a:t>
            </a:r>
          </a:p>
          <a:p>
            <a:r>
              <a:rPr lang="en-NZ" sz="1200" b="0" i="0" kern="1200" baseline="0" dirty="0" smtClean="0">
                <a:solidFill>
                  <a:schemeClr val="tx1"/>
                </a:solidFill>
                <a:effectLst/>
                <a:latin typeface="+mn-lt"/>
                <a:ea typeface="+mn-ea"/>
                <a:cs typeface="+mn-cs"/>
              </a:rPr>
              <a:t>now there are a number of courses, and certificates you can undertake to validate or expand your knowledge</a:t>
            </a:r>
          </a:p>
          <a:p>
            <a:endParaRPr lang="en-NZ" sz="1200" b="0" i="0" kern="1200" baseline="0" dirty="0" smtClean="0">
              <a:solidFill>
                <a:schemeClr val="tx1"/>
              </a:solidFill>
              <a:effectLst/>
              <a:latin typeface="+mn-lt"/>
              <a:ea typeface="+mn-ea"/>
              <a:cs typeface="+mn-cs"/>
            </a:endParaRPr>
          </a:p>
          <a:p>
            <a:r>
              <a:rPr lang="en-NZ" sz="1200" b="0" i="0" kern="1200" baseline="0" dirty="0" smtClean="0">
                <a:solidFill>
                  <a:schemeClr val="tx1"/>
                </a:solidFill>
                <a:effectLst/>
                <a:latin typeface="+mn-lt"/>
                <a:ea typeface="+mn-ea"/>
                <a:cs typeface="+mn-cs"/>
              </a:rPr>
              <a:t>The next step in this is Payroll Certification</a:t>
            </a:r>
          </a:p>
          <a:p>
            <a:r>
              <a:rPr lang="en-NZ" baseline="0" dirty="0" smtClean="0"/>
              <a:t>		</a:t>
            </a:r>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4</a:t>
            </a:fld>
            <a:endParaRPr lang="en-NZ"/>
          </a:p>
        </p:txBody>
      </p:sp>
    </p:spTree>
    <p:extLst>
      <p:ext uri="{BB962C8B-B14F-4D97-AF65-F5344CB8AC3E}">
        <p14:creationId xmlns:p14="http://schemas.microsoft.com/office/powerpoint/2010/main" val="172267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0" i="0" kern="1200" dirty="0" smtClean="0">
                <a:solidFill>
                  <a:schemeClr val="tx1"/>
                </a:solidFill>
                <a:effectLst/>
                <a:latin typeface="+mn-lt"/>
                <a:ea typeface="+mn-ea"/>
                <a:cs typeface="+mn-cs"/>
              </a:rPr>
              <a:t>NZPPA’s focus is to firmly establish payroll certification as the cornerstone professional development activity for payroll practitioners.</a:t>
            </a:r>
          </a:p>
          <a:p>
            <a:endParaRPr lang="en-NZ" dirty="0" smtClean="0"/>
          </a:p>
          <a:p>
            <a:r>
              <a:rPr lang="en-NZ" dirty="0" smtClean="0"/>
              <a:t>Payroll</a:t>
            </a:r>
            <a:r>
              <a:rPr lang="en-NZ" baseline="0" dirty="0" smtClean="0"/>
              <a:t> </a:t>
            </a:r>
            <a:r>
              <a:rPr lang="en-NZ" baseline="0" dirty="0" smtClean="0"/>
              <a:t>has changed – Mon-Fri 8:30 – 5:00 hasn’t necessarily been classed as normal in workplaces for quite some time</a:t>
            </a:r>
          </a:p>
          <a:p>
            <a:endParaRPr lang="en-NZ" baseline="0" dirty="0" smtClean="0"/>
          </a:p>
          <a:p>
            <a:r>
              <a:rPr lang="en-NZ" baseline="0" dirty="0" smtClean="0"/>
              <a:t>Payroll is defined by the numerous legislation that has an impact on it, the industry you work in, the department people work in, maybe their individual needs, and most importantly if you work in payroll the job you do.</a:t>
            </a:r>
          </a:p>
          <a:p>
            <a:r>
              <a:rPr lang="en-NZ" baseline="0" dirty="0" smtClean="0"/>
              <a:t>Its so important for payroll to be as accurate as humanly possible – we are dealing with people’s </a:t>
            </a:r>
            <a:r>
              <a:rPr lang="en-NZ" baseline="0" dirty="0" err="1" smtClean="0"/>
              <a:t>livelyhoods</a:t>
            </a:r>
            <a:r>
              <a:rPr lang="en-NZ" baseline="0" dirty="0" smtClean="0"/>
              <a:t>, many who live week to week and rely on their pay heavily.</a:t>
            </a:r>
          </a:p>
          <a:p>
            <a:r>
              <a:rPr lang="en-NZ" baseline="0" dirty="0" smtClean="0"/>
              <a:t>We need to be diligent, honest, accurate, detailed, and always continually improving what and how we do something</a:t>
            </a:r>
          </a:p>
          <a:p>
            <a:r>
              <a:rPr lang="en-NZ" baseline="0" dirty="0" smtClean="0"/>
              <a:t>and </a:t>
            </a:r>
            <a:r>
              <a:rPr lang="en-NZ" baseline="0" dirty="0" smtClean="0"/>
              <a:t>most </a:t>
            </a:r>
            <a:r>
              <a:rPr lang="en-NZ" baseline="0" dirty="0" smtClean="0"/>
              <a:t>importantly – keeping up to date, up-skilling ourselves, feeling proud of what we know and how we apply </a:t>
            </a:r>
            <a:r>
              <a:rPr lang="en-NZ" baseline="0" dirty="0" smtClean="0"/>
              <a:t>this</a:t>
            </a:r>
          </a:p>
          <a:p>
            <a:endParaRPr lang="en-NZ" baseline="0" dirty="0" smtClean="0"/>
          </a:p>
          <a:p>
            <a:r>
              <a:rPr lang="en-NZ" baseline="0" dirty="0" smtClean="0"/>
              <a:t>Payroll Specific</a:t>
            </a:r>
          </a:p>
          <a:p>
            <a:r>
              <a:rPr lang="en-NZ" baseline="0" dirty="0" smtClean="0"/>
              <a:t>Added Confidence in yourself, from your team, from your employer</a:t>
            </a:r>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5</a:t>
            </a:fld>
            <a:endParaRPr lang="en-NZ" dirty="0"/>
          </a:p>
        </p:txBody>
      </p:sp>
    </p:spTree>
    <p:extLst>
      <p:ext uri="{BB962C8B-B14F-4D97-AF65-F5344CB8AC3E}">
        <p14:creationId xmlns:p14="http://schemas.microsoft.com/office/powerpoint/2010/main" val="70972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We suggest you start at level 1</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CB63E-2106-41C0-A69C-A8B50AD36AEE}" type="slidenum">
              <a:rPr lang="en-NZ" smtClean="0"/>
              <a:t>6</a:t>
            </a:fld>
            <a:endParaRPr lang="en-NZ"/>
          </a:p>
        </p:txBody>
      </p:sp>
    </p:spTree>
    <p:extLst>
      <p:ext uri="{BB962C8B-B14F-4D97-AF65-F5344CB8AC3E}">
        <p14:creationId xmlns:p14="http://schemas.microsoft.com/office/powerpoint/2010/main" val="133886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36CB63E-2106-41C0-A69C-A8B50AD36AEE}" type="slidenum">
              <a:rPr lang="en-NZ" smtClean="0"/>
              <a:t>7</a:t>
            </a:fld>
            <a:endParaRPr lang="en-NZ"/>
          </a:p>
        </p:txBody>
      </p:sp>
    </p:spTree>
    <p:extLst>
      <p:ext uri="{BB962C8B-B14F-4D97-AF65-F5344CB8AC3E}">
        <p14:creationId xmlns:p14="http://schemas.microsoft.com/office/powerpoint/2010/main" val="225925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4078" indent="-514350">
              <a:buFont typeface="+mj-lt"/>
              <a:buAutoNum type="arabicPeriod"/>
            </a:pPr>
            <a:r>
              <a:rPr lang="en-NZ" sz="1200" dirty="0" smtClean="0"/>
              <a:t>Complete the Application form for the Certification Level you are applying for</a:t>
            </a:r>
          </a:p>
          <a:p>
            <a:pPr marL="566928" indent="-457200">
              <a:buFont typeface="+mj-lt"/>
              <a:buAutoNum type="arabicPeriod"/>
            </a:pPr>
            <a:endParaRPr lang="en-NZ" sz="1200" dirty="0" smtClean="0"/>
          </a:p>
          <a:p>
            <a:pPr marL="624078" indent="-514350">
              <a:buFont typeface="+mj-lt"/>
              <a:buAutoNum type="arabicPeriod"/>
            </a:pPr>
            <a:r>
              <a:rPr lang="en-NZ" sz="1200" dirty="0" smtClean="0"/>
              <a:t>Get a verifier to complete the Verification Form from your employer or other authorised person to confirm you are presently working in payroll and the position you currently hold.  </a:t>
            </a:r>
            <a:br>
              <a:rPr lang="en-NZ" sz="1200" dirty="0" smtClean="0"/>
            </a:br>
            <a:endParaRPr lang="en-NZ" sz="1200" dirty="0" smtClean="0"/>
          </a:p>
          <a:p>
            <a:pPr marL="624078" indent="-514350">
              <a:buFont typeface="+mj-lt"/>
              <a:buAutoNum type="arabicPeriod"/>
            </a:pPr>
            <a:r>
              <a:rPr lang="en-NZ" sz="1200" dirty="0" smtClean="0"/>
              <a:t>Complete the CV Template Form. (or attach a current cv)</a:t>
            </a:r>
            <a:br>
              <a:rPr lang="en-NZ" sz="1200" dirty="0" smtClean="0"/>
            </a:br>
            <a:endParaRPr lang="en-NZ" sz="1200" dirty="0" smtClean="0"/>
          </a:p>
          <a:p>
            <a:pPr marL="624078" indent="-514350">
              <a:buFont typeface="+mj-lt"/>
              <a:buAutoNum type="arabicPeriod"/>
            </a:pPr>
            <a:r>
              <a:rPr lang="en-NZ" sz="1200" dirty="0" smtClean="0"/>
              <a:t>Organisation Chart and Job Description.</a:t>
            </a:r>
          </a:p>
          <a:p>
            <a:endParaRPr lang="en-NZ" dirty="0" smtClean="0"/>
          </a:p>
          <a:p>
            <a:r>
              <a:rPr lang="en-NZ" dirty="0" smtClean="0"/>
              <a:t>Can zip up to submit</a:t>
            </a:r>
            <a:r>
              <a:rPr lang="en-NZ" baseline="0" dirty="0" smtClean="0"/>
              <a:t> if large</a:t>
            </a:r>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8</a:t>
            </a:fld>
            <a:endParaRPr lang="en-NZ"/>
          </a:p>
        </p:txBody>
      </p:sp>
    </p:spTree>
    <p:extLst>
      <p:ext uri="{BB962C8B-B14F-4D97-AF65-F5344CB8AC3E}">
        <p14:creationId xmlns:p14="http://schemas.microsoft.com/office/powerpoint/2010/main" val="58855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Your pack will include:</a:t>
            </a:r>
          </a:p>
          <a:p>
            <a:pPr lvl="0"/>
            <a:r>
              <a:rPr lang="en-NZ" sz="1200" kern="1200" dirty="0" smtClean="0">
                <a:solidFill>
                  <a:schemeClr val="tx1"/>
                </a:solidFill>
                <a:effectLst/>
                <a:latin typeface="+mn-lt"/>
                <a:ea typeface="+mn-ea"/>
                <a:cs typeface="+mn-cs"/>
              </a:rPr>
              <a:t>Official certification letter </a:t>
            </a:r>
          </a:p>
          <a:p>
            <a:pPr lvl="0"/>
            <a:r>
              <a:rPr lang="en-NZ" sz="1200" kern="1200" dirty="0" smtClean="0">
                <a:solidFill>
                  <a:schemeClr val="tx1"/>
                </a:solidFill>
                <a:effectLst/>
                <a:latin typeface="+mn-lt"/>
                <a:ea typeface="+mn-ea"/>
                <a:cs typeface="+mn-cs"/>
              </a:rPr>
              <a:t>Certification certificate</a:t>
            </a:r>
          </a:p>
          <a:p>
            <a:pPr lvl="0"/>
            <a:r>
              <a:rPr lang="en-NZ" sz="1200" kern="1200" dirty="0" smtClean="0">
                <a:solidFill>
                  <a:schemeClr val="tx1"/>
                </a:solidFill>
                <a:effectLst/>
                <a:latin typeface="+mn-lt"/>
                <a:ea typeface="+mn-ea"/>
                <a:cs typeface="+mn-cs"/>
              </a:rPr>
              <a:t>Certification card</a:t>
            </a:r>
          </a:p>
          <a:p>
            <a:pPr lvl="0"/>
            <a:r>
              <a:rPr lang="en-NZ" sz="1200" kern="1200" dirty="0" smtClean="0">
                <a:solidFill>
                  <a:schemeClr val="tx1"/>
                </a:solidFill>
                <a:effectLst/>
                <a:latin typeface="+mn-lt"/>
                <a:ea typeface="+mn-ea"/>
                <a:cs typeface="+mn-cs"/>
              </a:rPr>
              <a:t>Certification badge</a:t>
            </a:r>
          </a:p>
          <a:p>
            <a:pPr lvl="0"/>
            <a:r>
              <a:rPr lang="en-NZ" sz="1200" kern="1200" dirty="0" smtClean="0">
                <a:solidFill>
                  <a:schemeClr val="tx1"/>
                </a:solidFill>
                <a:effectLst/>
                <a:latin typeface="+mn-lt"/>
                <a:ea typeface="+mn-ea"/>
                <a:cs typeface="+mn-cs"/>
              </a:rPr>
              <a:t>Certification pen and case</a:t>
            </a:r>
          </a:p>
          <a:p>
            <a:pPr lvl="0"/>
            <a:r>
              <a:rPr lang="en-NZ" sz="1200" kern="1200" dirty="0" smtClean="0">
                <a:solidFill>
                  <a:schemeClr val="tx1"/>
                </a:solidFill>
                <a:effectLst/>
                <a:latin typeface="+mn-lt"/>
                <a:ea typeface="+mn-ea"/>
                <a:cs typeface="+mn-cs"/>
              </a:rPr>
              <a:t>And your certification cup</a:t>
            </a:r>
          </a:p>
          <a:p>
            <a:endParaRPr lang="en-NZ" dirty="0"/>
          </a:p>
        </p:txBody>
      </p:sp>
      <p:sp>
        <p:nvSpPr>
          <p:cNvPr id="4" name="Slide Number Placeholder 3"/>
          <p:cNvSpPr>
            <a:spLocks noGrp="1"/>
          </p:cNvSpPr>
          <p:nvPr>
            <p:ph type="sldNum" sz="quarter" idx="10"/>
          </p:nvPr>
        </p:nvSpPr>
        <p:spPr/>
        <p:txBody>
          <a:bodyPr/>
          <a:lstStyle/>
          <a:p>
            <a:fld id="{F36CB63E-2106-41C0-A69C-A8B50AD36AEE}" type="slidenum">
              <a:rPr lang="en-NZ" smtClean="0"/>
              <a:t>9</a:t>
            </a:fld>
            <a:endParaRPr lang="en-NZ"/>
          </a:p>
        </p:txBody>
      </p:sp>
    </p:spTree>
    <p:extLst>
      <p:ext uri="{BB962C8B-B14F-4D97-AF65-F5344CB8AC3E}">
        <p14:creationId xmlns:p14="http://schemas.microsoft.com/office/powerpoint/2010/main" val="588550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55AC35A-0679-433E-A936-D536F5F118FF}" type="datetime1">
              <a:rPr lang="en-NZ" smtClean="0"/>
              <a:t>25/09/2018</a:t>
            </a:fld>
            <a:endParaRPr lang="en-NZ"/>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NZ" smtClean="0"/>
              <a:t>Ange Grylls Consulting</a:t>
            </a:r>
            <a:endParaRPr lang="en-NZ"/>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6B57B24-67A3-4387-BF58-3590146D38A7}"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0FD9F3-4B6F-4677-B9BB-25D0BA8D16D1}" type="datetime1">
              <a:rPr lang="en-NZ" smtClean="0"/>
              <a:t>25/09/2018</a:t>
            </a:fld>
            <a:endParaRPr lang="en-NZ"/>
          </a:p>
        </p:txBody>
      </p:sp>
      <p:sp>
        <p:nvSpPr>
          <p:cNvPr id="5" name="Footer Placeholder 4"/>
          <p:cNvSpPr>
            <a:spLocks noGrp="1"/>
          </p:cNvSpPr>
          <p:nvPr>
            <p:ph type="ftr" sz="quarter" idx="11"/>
          </p:nvPr>
        </p:nvSpPr>
        <p:spPr/>
        <p:txBody>
          <a:bodyPr/>
          <a:lstStyle>
            <a:extLst/>
          </a:lstStyle>
          <a:p>
            <a:r>
              <a:rPr lang="en-NZ" smtClean="0"/>
              <a:t>Ange Grylls Consulting</a:t>
            </a:r>
            <a:endParaRPr lang="en-NZ"/>
          </a:p>
        </p:txBody>
      </p:sp>
      <p:sp>
        <p:nvSpPr>
          <p:cNvPr id="6" name="Slide Number Placeholder 5"/>
          <p:cNvSpPr>
            <a:spLocks noGrp="1"/>
          </p:cNvSpPr>
          <p:nvPr>
            <p:ph type="sldNum" sz="quarter" idx="12"/>
          </p:nvPr>
        </p:nvSpPr>
        <p:spPr/>
        <p:txBody>
          <a:bodyPr/>
          <a:lstStyle>
            <a:extLst/>
          </a:lstStyle>
          <a:p>
            <a:fld id="{46B57B24-67A3-4387-BF58-3590146D38A7}"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880C9B-76D4-45F4-B2E3-BD97DAD3D96A}" type="datetime1">
              <a:rPr lang="en-NZ" smtClean="0"/>
              <a:t>25/09/2018</a:t>
            </a:fld>
            <a:endParaRPr lang="en-NZ"/>
          </a:p>
        </p:txBody>
      </p:sp>
      <p:sp>
        <p:nvSpPr>
          <p:cNvPr id="5" name="Footer Placeholder 4"/>
          <p:cNvSpPr>
            <a:spLocks noGrp="1"/>
          </p:cNvSpPr>
          <p:nvPr>
            <p:ph type="ftr" sz="quarter" idx="11"/>
          </p:nvPr>
        </p:nvSpPr>
        <p:spPr/>
        <p:txBody>
          <a:bodyPr/>
          <a:lstStyle>
            <a:extLst/>
          </a:lstStyle>
          <a:p>
            <a:r>
              <a:rPr lang="en-NZ" smtClean="0"/>
              <a:t>Ange Grylls Consulting</a:t>
            </a:r>
            <a:endParaRPr lang="en-NZ"/>
          </a:p>
        </p:txBody>
      </p:sp>
      <p:sp>
        <p:nvSpPr>
          <p:cNvPr id="6" name="Slide Number Placeholder 5"/>
          <p:cNvSpPr>
            <a:spLocks noGrp="1"/>
          </p:cNvSpPr>
          <p:nvPr>
            <p:ph type="sldNum" sz="quarter" idx="12"/>
          </p:nvPr>
        </p:nvSpPr>
        <p:spPr/>
        <p:txBody>
          <a:bodyPr/>
          <a:lstStyle>
            <a:extLst/>
          </a:lstStyle>
          <a:p>
            <a:fld id="{46B57B24-67A3-4387-BF58-3590146D38A7}"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A761AE-3787-4D16-820B-64BC02519687}" type="datetime1">
              <a:rPr lang="en-NZ" smtClean="0"/>
              <a:t>25/09/2018</a:t>
            </a:fld>
            <a:endParaRPr lang="en-NZ"/>
          </a:p>
        </p:txBody>
      </p:sp>
      <p:sp>
        <p:nvSpPr>
          <p:cNvPr id="5" name="Footer Placeholder 4"/>
          <p:cNvSpPr>
            <a:spLocks noGrp="1"/>
          </p:cNvSpPr>
          <p:nvPr>
            <p:ph type="ftr" sz="quarter" idx="11"/>
          </p:nvPr>
        </p:nvSpPr>
        <p:spPr/>
        <p:txBody>
          <a:bodyPr/>
          <a:lstStyle>
            <a:extLst/>
          </a:lstStyle>
          <a:p>
            <a:r>
              <a:rPr lang="en-NZ" smtClean="0"/>
              <a:t>Ange Grylls Consulting</a:t>
            </a:r>
            <a:endParaRPr lang="en-NZ"/>
          </a:p>
        </p:txBody>
      </p:sp>
      <p:sp>
        <p:nvSpPr>
          <p:cNvPr id="6" name="Slide Number Placeholder 5"/>
          <p:cNvSpPr>
            <a:spLocks noGrp="1"/>
          </p:cNvSpPr>
          <p:nvPr>
            <p:ph type="sldNum" sz="quarter" idx="12"/>
          </p:nvPr>
        </p:nvSpPr>
        <p:spPr/>
        <p:txBody>
          <a:bodyPr/>
          <a:lstStyle>
            <a:extLst/>
          </a:lstStyle>
          <a:p>
            <a:fld id="{46B57B24-67A3-4387-BF58-3590146D38A7}" type="slidenum">
              <a:rPr lang="en-NZ" smtClean="0"/>
              <a:t>‹#›</a:t>
            </a:fld>
            <a:endParaRPr lang="en-NZ"/>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E270322-2A1C-4F3A-B2D1-8D4449E42760}" type="datetime1">
              <a:rPr lang="en-NZ" smtClean="0"/>
              <a:t>25/09/2018</a:t>
            </a:fld>
            <a:endParaRPr lang="en-NZ"/>
          </a:p>
        </p:txBody>
      </p:sp>
      <p:sp>
        <p:nvSpPr>
          <p:cNvPr id="5" name="Footer Placeholder 4"/>
          <p:cNvSpPr>
            <a:spLocks noGrp="1"/>
          </p:cNvSpPr>
          <p:nvPr>
            <p:ph type="ftr" sz="quarter" idx="11"/>
          </p:nvPr>
        </p:nvSpPr>
        <p:spPr/>
        <p:txBody>
          <a:bodyPr/>
          <a:lstStyle>
            <a:extLst/>
          </a:lstStyle>
          <a:p>
            <a:r>
              <a:rPr lang="en-NZ" smtClean="0"/>
              <a:t>Ange Grylls Consulting</a:t>
            </a:r>
            <a:endParaRPr lang="en-NZ"/>
          </a:p>
        </p:txBody>
      </p:sp>
      <p:sp>
        <p:nvSpPr>
          <p:cNvPr id="6" name="Slide Number Placeholder 5"/>
          <p:cNvSpPr>
            <a:spLocks noGrp="1"/>
          </p:cNvSpPr>
          <p:nvPr>
            <p:ph type="sldNum" sz="quarter" idx="12"/>
          </p:nvPr>
        </p:nvSpPr>
        <p:spPr/>
        <p:txBody>
          <a:bodyPr/>
          <a:lstStyle>
            <a:extLst/>
          </a:lstStyle>
          <a:p>
            <a:fld id="{46B57B24-67A3-4387-BF58-3590146D38A7}" type="slidenum">
              <a:rPr lang="en-NZ" smtClean="0"/>
              <a:t>‹#›</a:t>
            </a:fld>
            <a:endParaRPr lang="en-NZ"/>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40C06C-03C2-4901-BC23-6D3D77822816}" type="datetime1">
              <a:rPr lang="en-NZ" smtClean="0"/>
              <a:t>25/09/2018</a:t>
            </a:fld>
            <a:endParaRPr lang="en-NZ"/>
          </a:p>
        </p:txBody>
      </p:sp>
      <p:sp>
        <p:nvSpPr>
          <p:cNvPr id="6" name="Footer Placeholder 5"/>
          <p:cNvSpPr>
            <a:spLocks noGrp="1"/>
          </p:cNvSpPr>
          <p:nvPr>
            <p:ph type="ftr" sz="quarter" idx="11"/>
          </p:nvPr>
        </p:nvSpPr>
        <p:spPr/>
        <p:txBody>
          <a:bodyPr/>
          <a:lstStyle>
            <a:extLst/>
          </a:lstStyle>
          <a:p>
            <a:r>
              <a:rPr lang="en-NZ" smtClean="0"/>
              <a:t>Ange Grylls Consulting</a:t>
            </a:r>
            <a:endParaRPr lang="en-NZ"/>
          </a:p>
        </p:txBody>
      </p:sp>
      <p:sp>
        <p:nvSpPr>
          <p:cNvPr id="7" name="Slide Number Placeholder 6"/>
          <p:cNvSpPr>
            <a:spLocks noGrp="1"/>
          </p:cNvSpPr>
          <p:nvPr>
            <p:ph type="sldNum" sz="quarter" idx="12"/>
          </p:nvPr>
        </p:nvSpPr>
        <p:spPr/>
        <p:txBody>
          <a:bodyPr/>
          <a:lstStyle>
            <a:extLst/>
          </a:lstStyle>
          <a:p>
            <a:fld id="{46B57B24-67A3-4387-BF58-3590146D38A7}" type="slidenum">
              <a:rPr lang="en-NZ" smtClean="0"/>
              <a:t>‹#›</a:t>
            </a:fld>
            <a:endParaRPr lang="en-NZ"/>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28CFF6-4E8E-4485-81B7-59716231A2F2}" type="datetime1">
              <a:rPr lang="en-NZ" smtClean="0"/>
              <a:t>25/09/2018</a:t>
            </a:fld>
            <a:endParaRPr lang="en-NZ"/>
          </a:p>
        </p:txBody>
      </p:sp>
      <p:sp>
        <p:nvSpPr>
          <p:cNvPr id="8" name="Footer Placeholder 7"/>
          <p:cNvSpPr>
            <a:spLocks noGrp="1"/>
          </p:cNvSpPr>
          <p:nvPr>
            <p:ph type="ftr" sz="quarter" idx="11"/>
          </p:nvPr>
        </p:nvSpPr>
        <p:spPr/>
        <p:txBody>
          <a:bodyPr/>
          <a:lstStyle>
            <a:extLst/>
          </a:lstStyle>
          <a:p>
            <a:r>
              <a:rPr lang="en-NZ" smtClean="0"/>
              <a:t>Ange Grylls Consulting</a:t>
            </a:r>
            <a:endParaRPr lang="en-NZ"/>
          </a:p>
        </p:txBody>
      </p:sp>
      <p:sp>
        <p:nvSpPr>
          <p:cNvPr id="9" name="Slide Number Placeholder 8"/>
          <p:cNvSpPr>
            <a:spLocks noGrp="1"/>
          </p:cNvSpPr>
          <p:nvPr>
            <p:ph type="sldNum" sz="quarter" idx="12"/>
          </p:nvPr>
        </p:nvSpPr>
        <p:spPr/>
        <p:txBody>
          <a:bodyPr/>
          <a:lstStyle>
            <a:extLst/>
          </a:lstStyle>
          <a:p>
            <a:fld id="{46B57B24-67A3-4387-BF58-3590146D38A7}"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939B844-85CF-4EE9-B4DD-4867DBDA1DC4}" type="datetime1">
              <a:rPr lang="en-NZ" smtClean="0"/>
              <a:t>25/09/2018</a:t>
            </a:fld>
            <a:endParaRPr lang="en-NZ"/>
          </a:p>
        </p:txBody>
      </p:sp>
      <p:sp>
        <p:nvSpPr>
          <p:cNvPr id="4" name="Footer Placeholder 3"/>
          <p:cNvSpPr>
            <a:spLocks noGrp="1"/>
          </p:cNvSpPr>
          <p:nvPr>
            <p:ph type="ftr" sz="quarter" idx="11"/>
          </p:nvPr>
        </p:nvSpPr>
        <p:spPr/>
        <p:txBody>
          <a:bodyPr/>
          <a:lstStyle>
            <a:extLst/>
          </a:lstStyle>
          <a:p>
            <a:r>
              <a:rPr lang="en-NZ" smtClean="0"/>
              <a:t>Ange Grylls Consulting</a:t>
            </a:r>
            <a:endParaRPr lang="en-NZ"/>
          </a:p>
        </p:txBody>
      </p:sp>
      <p:sp>
        <p:nvSpPr>
          <p:cNvPr id="5" name="Slide Number Placeholder 4"/>
          <p:cNvSpPr>
            <a:spLocks noGrp="1"/>
          </p:cNvSpPr>
          <p:nvPr>
            <p:ph type="sldNum" sz="quarter" idx="12"/>
          </p:nvPr>
        </p:nvSpPr>
        <p:spPr/>
        <p:txBody>
          <a:bodyPr/>
          <a:lstStyle>
            <a:extLst/>
          </a:lstStyle>
          <a:p>
            <a:fld id="{46B57B24-67A3-4387-BF58-3590146D38A7}" type="slidenum">
              <a:rPr lang="en-NZ" smtClean="0"/>
              <a:t>‹#›</a:t>
            </a:fld>
            <a:endParaRPr lang="en-NZ"/>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B0FD561-3AD3-4B97-98BB-F514664011E6}" type="datetime1">
              <a:rPr lang="en-NZ" smtClean="0"/>
              <a:t>25/09/2018</a:t>
            </a:fld>
            <a:endParaRPr lang="en-NZ"/>
          </a:p>
        </p:txBody>
      </p:sp>
      <p:sp>
        <p:nvSpPr>
          <p:cNvPr id="3" name="Footer Placeholder 2"/>
          <p:cNvSpPr>
            <a:spLocks noGrp="1"/>
          </p:cNvSpPr>
          <p:nvPr>
            <p:ph type="ftr" sz="quarter" idx="11"/>
          </p:nvPr>
        </p:nvSpPr>
        <p:spPr/>
        <p:txBody>
          <a:bodyPr/>
          <a:lstStyle>
            <a:extLst/>
          </a:lstStyle>
          <a:p>
            <a:r>
              <a:rPr lang="en-NZ" smtClean="0"/>
              <a:t>Ange Grylls Consulting</a:t>
            </a:r>
            <a:endParaRPr lang="en-NZ"/>
          </a:p>
        </p:txBody>
      </p:sp>
      <p:sp>
        <p:nvSpPr>
          <p:cNvPr id="4" name="Slide Number Placeholder 3"/>
          <p:cNvSpPr>
            <a:spLocks noGrp="1"/>
          </p:cNvSpPr>
          <p:nvPr>
            <p:ph type="sldNum" sz="quarter" idx="12"/>
          </p:nvPr>
        </p:nvSpPr>
        <p:spPr/>
        <p:txBody>
          <a:bodyPr/>
          <a:lstStyle>
            <a:extLst/>
          </a:lstStyle>
          <a:p>
            <a:fld id="{46B57B24-67A3-4387-BF58-3590146D38A7}"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81790E-97DB-4B7C-991D-5255A18CA4A6}" type="datetime1">
              <a:rPr lang="en-NZ" smtClean="0"/>
              <a:t>25/09/2018</a:t>
            </a:fld>
            <a:endParaRPr lang="en-NZ"/>
          </a:p>
        </p:txBody>
      </p:sp>
      <p:sp>
        <p:nvSpPr>
          <p:cNvPr id="6" name="Footer Placeholder 5"/>
          <p:cNvSpPr>
            <a:spLocks noGrp="1"/>
          </p:cNvSpPr>
          <p:nvPr>
            <p:ph type="ftr" sz="quarter" idx="11"/>
          </p:nvPr>
        </p:nvSpPr>
        <p:spPr/>
        <p:txBody>
          <a:bodyPr/>
          <a:lstStyle>
            <a:extLst/>
          </a:lstStyle>
          <a:p>
            <a:r>
              <a:rPr lang="en-NZ" smtClean="0"/>
              <a:t>Ange Grylls Consulting</a:t>
            </a:r>
            <a:endParaRPr lang="en-NZ"/>
          </a:p>
        </p:txBody>
      </p:sp>
      <p:sp>
        <p:nvSpPr>
          <p:cNvPr id="7" name="Slide Number Placeholder 6"/>
          <p:cNvSpPr>
            <a:spLocks noGrp="1"/>
          </p:cNvSpPr>
          <p:nvPr>
            <p:ph type="sldNum" sz="quarter" idx="12"/>
          </p:nvPr>
        </p:nvSpPr>
        <p:spPr/>
        <p:txBody>
          <a:bodyPr/>
          <a:lstStyle>
            <a:extLst/>
          </a:lstStyle>
          <a:p>
            <a:fld id="{46B57B24-67A3-4387-BF58-3590146D38A7}"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7463928-8351-44CA-B259-450E9A8B73AC}" type="datetime1">
              <a:rPr lang="en-NZ" smtClean="0"/>
              <a:t>25/09/2018</a:t>
            </a:fld>
            <a:endParaRPr lang="en-NZ"/>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NZ" smtClean="0"/>
              <a:t>Ange Grylls Consulting</a:t>
            </a:r>
            <a:endParaRPr lang="en-NZ"/>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6B57B24-67A3-4387-BF58-3590146D38A7}" type="slidenum">
              <a:rPr lang="en-NZ" smtClean="0"/>
              <a:t>‹#›</a:t>
            </a:fld>
            <a:endParaRPr lang="en-NZ"/>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3ADD288-54F0-49C8-9B96-41C1CCD2F534}" type="datetime1">
              <a:rPr lang="en-NZ" smtClean="0"/>
              <a:t>25/09/2018</a:t>
            </a:fld>
            <a:endParaRPr lang="en-NZ"/>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NZ" smtClean="0"/>
              <a:t>Ange Grylls Consulting</a:t>
            </a:r>
            <a:endParaRPr lang="en-NZ"/>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B57B24-67A3-4387-BF58-3590146D38A7}"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webtech@nzppa.co.nz"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certification@nzppa.co.n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webtech@nzppa.co.n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829761"/>
          </a:xfrm>
        </p:spPr>
        <p:txBody>
          <a:bodyPr>
            <a:normAutofit/>
          </a:bodyPr>
          <a:lstStyle/>
          <a:p>
            <a:r>
              <a:rPr lang="en-NZ" sz="5100" dirty="0" smtClean="0"/>
              <a:t>Payroll Certification</a:t>
            </a:r>
            <a:endParaRPr lang="en-NZ" sz="5100" dirty="0"/>
          </a:p>
        </p:txBody>
      </p:sp>
      <p:sp>
        <p:nvSpPr>
          <p:cNvPr id="3" name="Subtitle 2"/>
          <p:cNvSpPr>
            <a:spLocks noGrp="1"/>
          </p:cNvSpPr>
          <p:nvPr>
            <p:ph type="subTitle" idx="1"/>
          </p:nvPr>
        </p:nvSpPr>
        <p:spPr>
          <a:xfrm>
            <a:off x="685800" y="2636912"/>
            <a:ext cx="7772400" cy="2174399"/>
          </a:xfrm>
        </p:spPr>
        <p:txBody>
          <a:bodyPr>
            <a:normAutofit/>
          </a:bodyPr>
          <a:lstStyle/>
          <a:p>
            <a:r>
              <a:rPr lang="en-NZ" sz="3000" dirty="0" smtClean="0"/>
              <a:t>Become Payroll Certified</a:t>
            </a:r>
          </a:p>
        </p:txBody>
      </p:sp>
      <p:sp>
        <p:nvSpPr>
          <p:cNvPr id="6" name="Slide Number Placeholder 5"/>
          <p:cNvSpPr>
            <a:spLocks noGrp="1"/>
          </p:cNvSpPr>
          <p:nvPr>
            <p:ph type="sldNum" sz="quarter" idx="12"/>
          </p:nvPr>
        </p:nvSpPr>
        <p:spPr/>
        <p:txBody>
          <a:bodyPr/>
          <a:lstStyle/>
          <a:p>
            <a:fld id="{46B57B24-67A3-4387-BF58-3590146D38A7}" type="slidenum">
              <a:rPr lang="en-NZ" smtClean="0"/>
              <a:t>1</a:t>
            </a:fld>
            <a:endParaRPr lang="en-NZ" dirty="0"/>
          </a:p>
        </p:txBody>
      </p:sp>
      <p:sp>
        <p:nvSpPr>
          <p:cNvPr id="5" name="TextBox 4"/>
          <p:cNvSpPr txBox="1"/>
          <p:nvPr/>
        </p:nvSpPr>
        <p:spPr>
          <a:xfrm>
            <a:off x="4355976" y="6237312"/>
            <a:ext cx="4320480" cy="369332"/>
          </a:xfrm>
          <a:prstGeom prst="rect">
            <a:avLst/>
          </a:prstGeom>
          <a:noFill/>
        </p:spPr>
        <p:txBody>
          <a:bodyPr wrap="square" rtlCol="0">
            <a:spAutoFit/>
          </a:bodyPr>
          <a:lstStyle/>
          <a:p>
            <a:r>
              <a:rPr lang="en-NZ" dirty="0" smtClean="0"/>
              <a:t>Prepared By: Ange Grylls Consulting</a:t>
            </a:r>
            <a:endParaRPr lang="en-NZ" dirty="0"/>
          </a:p>
        </p:txBody>
      </p:sp>
    </p:spTree>
    <p:extLst>
      <p:ext uri="{BB962C8B-B14F-4D97-AF65-F5344CB8AC3E}">
        <p14:creationId xmlns:p14="http://schemas.microsoft.com/office/powerpoint/2010/main" val="3245685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30936" lvl="2" indent="0">
              <a:buNone/>
            </a:pPr>
            <a:r>
              <a:rPr lang="en-US" dirty="0" smtClean="0"/>
              <a:t>Questions - </a:t>
            </a:r>
            <a:r>
              <a:rPr lang="en-US" dirty="0" smtClean="0"/>
              <a:t>based on the payroll practice guide</a:t>
            </a:r>
          </a:p>
          <a:p>
            <a:pPr marL="630936" lvl="2" indent="0">
              <a:buNone/>
            </a:pPr>
            <a:endParaRPr lang="en-US" dirty="0" smtClean="0"/>
          </a:p>
          <a:p>
            <a:pPr marL="630936" lvl="2" indent="0">
              <a:buNone/>
            </a:pPr>
            <a:r>
              <a:rPr lang="en-US" dirty="0" smtClean="0"/>
              <a:t>Read the question carefully before selecting your answer</a:t>
            </a:r>
            <a:endParaRPr lang="en-US" dirty="0"/>
          </a:p>
          <a:p>
            <a:pPr marL="630936" lvl="2" indent="0">
              <a:buNone/>
            </a:pPr>
            <a:endParaRPr lang="en-US" dirty="0"/>
          </a:p>
          <a:p>
            <a:pPr marL="630936" lvl="2" indent="0">
              <a:buNone/>
            </a:pPr>
            <a:r>
              <a:rPr lang="en-US" dirty="0" smtClean="0"/>
              <a:t>3 P’s the answers most often incorrect</a:t>
            </a:r>
          </a:p>
          <a:p>
            <a:pPr marL="630936" lvl="2" indent="0">
              <a:buNone/>
            </a:pPr>
            <a:r>
              <a:rPr lang="en-US" dirty="0" smtClean="0"/>
              <a:t>Parental Leave</a:t>
            </a:r>
          </a:p>
          <a:p>
            <a:pPr marL="630936" lvl="2" indent="0">
              <a:buNone/>
            </a:pPr>
            <a:r>
              <a:rPr lang="en-US" dirty="0" smtClean="0"/>
              <a:t>Privacy Act</a:t>
            </a:r>
          </a:p>
          <a:p>
            <a:pPr marL="630936" lvl="2" indent="0">
              <a:buNone/>
            </a:pPr>
            <a:r>
              <a:rPr lang="en-US" dirty="0" smtClean="0"/>
              <a:t>Public Holidays</a:t>
            </a:r>
          </a:p>
          <a:p>
            <a:pPr marL="630936" lvl="2" indent="0">
              <a:buNone/>
            </a:pPr>
            <a:endParaRPr lang="en-US" dirty="0" smtClean="0"/>
          </a:p>
          <a:p>
            <a:pPr marL="630936" lvl="2" indent="0">
              <a:buNone/>
            </a:pPr>
            <a:r>
              <a:rPr lang="en-US" dirty="0" smtClean="0"/>
              <a:t>Sit the exam in hibernation</a:t>
            </a:r>
            <a:endParaRPr lang="en-US" dirty="0" smtClean="0"/>
          </a:p>
          <a:p>
            <a:pPr marL="630936" lvl="2" indent="0">
              <a:buNone/>
            </a:pPr>
            <a:endParaRPr lang="en-US" dirty="0"/>
          </a:p>
          <a:p>
            <a:pPr marL="630936" lvl="2" indent="0">
              <a:buNone/>
            </a:pPr>
            <a:r>
              <a:rPr lang="en-US" dirty="0" smtClean="0"/>
              <a:t>Don’t get stuck – just move </a:t>
            </a:r>
            <a:r>
              <a:rPr lang="en-US" dirty="0" smtClean="0"/>
              <a:t>on</a:t>
            </a:r>
            <a:endParaRPr lang="en-US" dirty="0" smtClean="0"/>
          </a:p>
          <a:p>
            <a:pPr marL="630936" lvl="2" indent="0">
              <a:buNone/>
            </a:pPr>
            <a:endParaRPr lang="en-US" dirty="0" smtClean="0"/>
          </a:p>
          <a:p>
            <a:pPr marL="630936" lvl="2" indent="0">
              <a:buNone/>
            </a:pPr>
            <a:r>
              <a:rPr lang="en-US" dirty="0" smtClean="0"/>
              <a:t>Keep an eye on the time</a:t>
            </a:r>
            <a:endParaRPr lang="en-NZ" dirty="0"/>
          </a:p>
        </p:txBody>
      </p:sp>
      <p:sp>
        <p:nvSpPr>
          <p:cNvPr id="3" name="Footer Placeholder 2"/>
          <p:cNvSpPr>
            <a:spLocks noGrp="1"/>
          </p:cNvSpPr>
          <p:nvPr>
            <p:ph type="ftr" sz="quarter" idx="11"/>
          </p:nvPr>
        </p:nvSpPr>
        <p:spPr/>
        <p:txBody>
          <a:bodyPr/>
          <a:lstStyle/>
          <a:p>
            <a:r>
              <a:rPr lang="en-NZ" smtClean="0"/>
              <a:t>Ange Grylls Consulting</a:t>
            </a:r>
            <a:endParaRPr lang="en-NZ"/>
          </a:p>
        </p:txBody>
      </p:sp>
      <p:sp>
        <p:nvSpPr>
          <p:cNvPr id="4" name="Slide Number Placeholder 3"/>
          <p:cNvSpPr>
            <a:spLocks noGrp="1"/>
          </p:cNvSpPr>
          <p:nvPr>
            <p:ph type="sldNum" sz="quarter" idx="12"/>
          </p:nvPr>
        </p:nvSpPr>
        <p:spPr/>
        <p:txBody>
          <a:bodyPr/>
          <a:lstStyle/>
          <a:p>
            <a:fld id="{46B57B24-67A3-4387-BF58-3590146D38A7}" type="slidenum">
              <a:rPr lang="en-NZ" smtClean="0"/>
              <a:t>10</a:t>
            </a:fld>
            <a:endParaRPr lang="en-NZ"/>
          </a:p>
        </p:txBody>
      </p:sp>
      <p:sp>
        <p:nvSpPr>
          <p:cNvPr id="5" name="Title 4"/>
          <p:cNvSpPr>
            <a:spLocks noGrp="1"/>
          </p:cNvSpPr>
          <p:nvPr>
            <p:ph type="title"/>
          </p:nvPr>
        </p:nvSpPr>
        <p:spPr/>
        <p:txBody>
          <a:bodyPr>
            <a:noAutofit/>
          </a:bodyPr>
          <a:lstStyle/>
          <a:p>
            <a:pPr algn="ctr"/>
            <a:r>
              <a:rPr lang="en-NZ" sz="4500" dirty="0" smtClean="0"/>
              <a:t>Tips and Tricks</a:t>
            </a:r>
            <a:endParaRPr lang="en-NZ" sz="4500" dirty="0"/>
          </a:p>
        </p:txBody>
      </p:sp>
      <p:pic>
        <p:nvPicPr>
          <p:cNvPr id="3074" name="Picture 2" descr="15033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616" y="2780928"/>
            <a:ext cx="2696759" cy="303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1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80">
                                          <p:stCondLst>
                                            <p:cond delay="0"/>
                                          </p:stCondLst>
                                        </p:cTn>
                                        <p:tgtEl>
                                          <p:spTgt spid="2">
                                            <p:txEl>
                                              <p:pRg st="2" end="2"/>
                                            </p:txEl>
                                          </p:spTgt>
                                        </p:tgtEl>
                                      </p:cBhvr>
                                    </p:animEffect>
                                    <p:anim calcmode="lin" valueType="num">
                                      <p:cBhvr>
                                        <p:cTn id="2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2" end="2"/>
                                            </p:txEl>
                                          </p:spTgt>
                                        </p:tgtEl>
                                      </p:cBhvr>
                                      <p:to x="100000" y="60000"/>
                                    </p:animScale>
                                    <p:animScale>
                                      <p:cBhvr>
                                        <p:cTn id="30" dur="166" decel="50000">
                                          <p:stCondLst>
                                            <p:cond delay="676"/>
                                          </p:stCondLst>
                                        </p:cTn>
                                        <p:tgtEl>
                                          <p:spTgt spid="2">
                                            <p:txEl>
                                              <p:pRg st="2" end="2"/>
                                            </p:txEl>
                                          </p:spTgt>
                                        </p:tgtEl>
                                      </p:cBhvr>
                                      <p:to x="100000" y="100000"/>
                                    </p:animScale>
                                    <p:animScale>
                                      <p:cBhvr>
                                        <p:cTn id="31" dur="26">
                                          <p:stCondLst>
                                            <p:cond delay="1312"/>
                                          </p:stCondLst>
                                        </p:cTn>
                                        <p:tgtEl>
                                          <p:spTgt spid="2">
                                            <p:txEl>
                                              <p:pRg st="2" end="2"/>
                                            </p:txEl>
                                          </p:spTgt>
                                        </p:tgtEl>
                                      </p:cBhvr>
                                      <p:to x="100000" y="80000"/>
                                    </p:animScale>
                                    <p:animScale>
                                      <p:cBhvr>
                                        <p:cTn id="32" dur="166" decel="50000">
                                          <p:stCondLst>
                                            <p:cond delay="1338"/>
                                          </p:stCondLst>
                                        </p:cTn>
                                        <p:tgtEl>
                                          <p:spTgt spid="2">
                                            <p:txEl>
                                              <p:pRg st="2" end="2"/>
                                            </p:txEl>
                                          </p:spTgt>
                                        </p:tgtEl>
                                      </p:cBhvr>
                                      <p:to x="100000" y="100000"/>
                                    </p:animScale>
                                    <p:animScale>
                                      <p:cBhvr>
                                        <p:cTn id="33" dur="26">
                                          <p:stCondLst>
                                            <p:cond delay="1642"/>
                                          </p:stCondLst>
                                        </p:cTn>
                                        <p:tgtEl>
                                          <p:spTgt spid="2">
                                            <p:txEl>
                                              <p:pRg st="2" end="2"/>
                                            </p:txEl>
                                          </p:spTgt>
                                        </p:tgtEl>
                                      </p:cBhvr>
                                      <p:to x="100000" y="90000"/>
                                    </p:animScale>
                                    <p:animScale>
                                      <p:cBhvr>
                                        <p:cTn id="34" dur="166" decel="50000">
                                          <p:stCondLst>
                                            <p:cond delay="1668"/>
                                          </p:stCondLst>
                                        </p:cTn>
                                        <p:tgtEl>
                                          <p:spTgt spid="2">
                                            <p:txEl>
                                              <p:pRg st="2" end="2"/>
                                            </p:txEl>
                                          </p:spTgt>
                                        </p:tgtEl>
                                      </p:cBhvr>
                                      <p:to x="100000" y="100000"/>
                                    </p:animScale>
                                    <p:animScale>
                                      <p:cBhvr>
                                        <p:cTn id="35" dur="26">
                                          <p:stCondLst>
                                            <p:cond delay="1808"/>
                                          </p:stCondLst>
                                        </p:cTn>
                                        <p:tgtEl>
                                          <p:spTgt spid="2">
                                            <p:txEl>
                                              <p:pRg st="2" end="2"/>
                                            </p:txEl>
                                          </p:spTgt>
                                        </p:tgtEl>
                                      </p:cBhvr>
                                      <p:to x="100000" y="95000"/>
                                    </p:animScale>
                                    <p:animScale>
                                      <p:cBhvr>
                                        <p:cTn id="36" dur="166" decel="50000">
                                          <p:stCondLst>
                                            <p:cond delay="1834"/>
                                          </p:stCondLst>
                                        </p:cTn>
                                        <p:tgtEl>
                                          <p:spTgt spid="2">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down)">
                                      <p:cBhvr>
                                        <p:cTn id="39" dur="580">
                                          <p:stCondLst>
                                            <p:cond delay="0"/>
                                          </p:stCondLst>
                                        </p:cTn>
                                        <p:tgtEl>
                                          <p:spTgt spid="2">
                                            <p:txEl>
                                              <p:pRg st="4" end="4"/>
                                            </p:txEl>
                                          </p:spTgt>
                                        </p:tgtEl>
                                      </p:cBhvr>
                                    </p:animEffect>
                                    <p:anim calcmode="lin" valueType="num">
                                      <p:cBhvr>
                                        <p:cTn id="4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4" end="4"/>
                                            </p:txEl>
                                          </p:spTgt>
                                        </p:tgtEl>
                                      </p:cBhvr>
                                      <p:to x="100000" y="60000"/>
                                    </p:animScale>
                                    <p:animScale>
                                      <p:cBhvr>
                                        <p:cTn id="46" dur="166" decel="50000">
                                          <p:stCondLst>
                                            <p:cond delay="676"/>
                                          </p:stCondLst>
                                        </p:cTn>
                                        <p:tgtEl>
                                          <p:spTgt spid="2">
                                            <p:txEl>
                                              <p:pRg st="4" end="4"/>
                                            </p:txEl>
                                          </p:spTgt>
                                        </p:tgtEl>
                                      </p:cBhvr>
                                      <p:to x="100000" y="100000"/>
                                    </p:animScale>
                                    <p:animScale>
                                      <p:cBhvr>
                                        <p:cTn id="47" dur="26">
                                          <p:stCondLst>
                                            <p:cond delay="1312"/>
                                          </p:stCondLst>
                                        </p:cTn>
                                        <p:tgtEl>
                                          <p:spTgt spid="2">
                                            <p:txEl>
                                              <p:pRg st="4" end="4"/>
                                            </p:txEl>
                                          </p:spTgt>
                                        </p:tgtEl>
                                      </p:cBhvr>
                                      <p:to x="100000" y="80000"/>
                                    </p:animScale>
                                    <p:animScale>
                                      <p:cBhvr>
                                        <p:cTn id="48" dur="166" decel="50000">
                                          <p:stCondLst>
                                            <p:cond delay="1338"/>
                                          </p:stCondLst>
                                        </p:cTn>
                                        <p:tgtEl>
                                          <p:spTgt spid="2">
                                            <p:txEl>
                                              <p:pRg st="4" end="4"/>
                                            </p:txEl>
                                          </p:spTgt>
                                        </p:tgtEl>
                                      </p:cBhvr>
                                      <p:to x="100000" y="100000"/>
                                    </p:animScale>
                                    <p:animScale>
                                      <p:cBhvr>
                                        <p:cTn id="49" dur="26">
                                          <p:stCondLst>
                                            <p:cond delay="1642"/>
                                          </p:stCondLst>
                                        </p:cTn>
                                        <p:tgtEl>
                                          <p:spTgt spid="2">
                                            <p:txEl>
                                              <p:pRg st="4" end="4"/>
                                            </p:txEl>
                                          </p:spTgt>
                                        </p:tgtEl>
                                      </p:cBhvr>
                                      <p:to x="100000" y="90000"/>
                                    </p:animScale>
                                    <p:animScale>
                                      <p:cBhvr>
                                        <p:cTn id="50" dur="166" decel="50000">
                                          <p:stCondLst>
                                            <p:cond delay="1668"/>
                                          </p:stCondLst>
                                        </p:cTn>
                                        <p:tgtEl>
                                          <p:spTgt spid="2">
                                            <p:txEl>
                                              <p:pRg st="4" end="4"/>
                                            </p:txEl>
                                          </p:spTgt>
                                        </p:tgtEl>
                                      </p:cBhvr>
                                      <p:to x="100000" y="100000"/>
                                    </p:animScale>
                                    <p:animScale>
                                      <p:cBhvr>
                                        <p:cTn id="51" dur="26">
                                          <p:stCondLst>
                                            <p:cond delay="1808"/>
                                          </p:stCondLst>
                                        </p:cTn>
                                        <p:tgtEl>
                                          <p:spTgt spid="2">
                                            <p:txEl>
                                              <p:pRg st="4" end="4"/>
                                            </p:txEl>
                                          </p:spTgt>
                                        </p:tgtEl>
                                      </p:cBhvr>
                                      <p:to x="100000" y="95000"/>
                                    </p:animScale>
                                    <p:animScale>
                                      <p:cBhvr>
                                        <p:cTn id="52" dur="166" decel="50000">
                                          <p:stCondLst>
                                            <p:cond delay="1834"/>
                                          </p:stCondLst>
                                        </p:cTn>
                                        <p:tgtEl>
                                          <p:spTgt spid="2">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wipe(down)">
                                      <p:cBhvr>
                                        <p:cTn id="55" dur="580">
                                          <p:stCondLst>
                                            <p:cond delay="0"/>
                                          </p:stCondLst>
                                        </p:cTn>
                                        <p:tgtEl>
                                          <p:spTgt spid="2">
                                            <p:txEl>
                                              <p:pRg st="5" end="5"/>
                                            </p:txEl>
                                          </p:spTgt>
                                        </p:tgtEl>
                                      </p:cBhvr>
                                    </p:animEffect>
                                    <p:anim calcmode="lin" valueType="num">
                                      <p:cBhvr>
                                        <p:cTn id="56"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xEl>
                                              <p:pRg st="5" end="5"/>
                                            </p:txEl>
                                          </p:spTgt>
                                        </p:tgtEl>
                                      </p:cBhvr>
                                      <p:to x="100000" y="60000"/>
                                    </p:animScale>
                                    <p:animScale>
                                      <p:cBhvr>
                                        <p:cTn id="62" dur="166" decel="50000">
                                          <p:stCondLst>
                                            <p:cond delay="676"/>
                                          </p:stCondLst>
                                        </p:cTn>
                                        <p:tgtEl>
                                          <p:spTgt spid="2">
                                            <p:txEl>
                                              <p:pRg st="5" end="5"/>
                                            </p:txEl>
                                          </p:spTgt>
                                        </p:tgtEl>
                                      </p:cBhvr>
                                      <p:to x="100000" y="100000"/>
                                    </p:animScale>
                                    <p:animScale>
                                      <p:cBhvr>
                                        <p:cTn id="63" dur="26">
                                          <p:stCondLst>
                                            <p:cond delay="1312"/>
                                          </p:stCondLst>
                                        </p:cTn>
                                        <p:tgtEl>
                                          <p:spTgt spid="2">
                                            <p:txEl>
                                              <p:pRg st="5" end="5"/>
                                            </p:txEl>
                                          </p:spTgt>
                                        </p:tgtEl>
                                      </p:cBhvr>
                                      <p:to x="100000" y="80000"/>
                                    </p:animScale>
                                    <p:animScale>
                                      <p:cBhvr>
                                        <p:cTn id="64" dur="166" decel="50000">
                                          <p:stCondLst>
                                            <p:cond delay="1338"/>
                                          </p:stCondLst>
                                        </p:cTn>
                                        <p:tgtEl>
                                          <p:spTgt spid="2">
                                            <p:txEl>
                                              <p:pRg st="5" end="5"/>
                                            </p:txEl>
                                          </p:spTgt>
                                        </p:tgtEl>
                                      </p:cBhvr>
                                      <p:to x="100000" y="100000"/>
                                    </p:animScale>
                                    <p:animScale>
                                      <p:cBhvr>
                                        <p:cTn id="65" dur="26">
                                          <p:stCondLst>
                                            <p:cond delay="1642"/>
                                          </p:stCondLst>
                                        </p:cTn>
                                        <p:tgtEl>
                                          <p:spTgt spid="2">
                                            <p:txEl>
                                              <p:pRg st="5" end="5"/>
                                            </p:txEl>
                                          </p:spTgt>
                                        </p:tgtEl>
                                      </p:cBhvr>
                                      <p:to x="100000" y="90000"/>
                                    </p:animScale>
                                    <p:animScale>
                                      <p:cBhvr>
                                        <p:cTn id="66" dur="166" decel="50000">
                                          <p:stCondLst>
                                            <p:cond delay="1668"/>
                                          </p:stCondLst>
                                        </p:cTn>
                                        <p:tgtEl>
                                          <p:spTgt spid="2">
                                            <p:txEl>
                                              <p:pRg st="5" end="5"/>
                                            </p:txEl>
                                          </p:spTgt>
                                        </p:tgtEl>
                                      </p:cBhvr>
                                      <p:to x="100000" y="100000"/>
                                    </p:animScale>
                                    <p:animScale>
                                      <p:cBhvr>
                                        <p:cTn id="67" dur="26">
                                          <p:stCondLst>
                                            <p:cond delay="1808"/>
                                          </p:stCondLst>
                                        </p:cTn>
                                        <p:tgtEl>
                                          <p:spTgt spid="2">
                                            <p:txEl>
                                              <p:pRg st="5" end="5"/>
                                            </p:txEl>
                                          </p:spTgt>
                                        </p:tgtEl>
                                      </p:cBhvr>
                                      <p:to x="100000" y="95000"/>
                                    </p:animScale>
                                    <p:animScale>
                                      <p:cBhvr>
                                        <p:cTn id="68" dur="166" decel="50000">
                                          <p:stCondLst>
                                            <p:cond delay="1834"/>
                                          </p:stCondLst>
                                        </p:cTn>
                                        <p:tgtEl>
                                          <p:spTgt spid="2">
                                            <p:txEl>
                                              <p:pRg st="5" end="5"/>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animEffect transition="in" filter="wipe(down)">
                                      <p:cBhvr>
                                        <p:cTn id="71" dur="580">
                                          <p:stCondLst>
                                            <p:cond delay="0"/>
                                          </p:stCondLst>
                                        </p:cTn>
                                        <p:tgtEl>
                                          <p:spTgt spid="2">
                                            <p:txEl>
                                              <p:pRg st="6" end="6"/>
                                            </p:txEl>
                                          </p:spTgt>
                                        </p:tgtEl>
                                      </p:cBhvr>
                                    </p:animEffect>
                                    <p:anim calcmode="lin" valueType="num">
                                      <p:cBhvr>
                                        <p:cTn id="72"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xEl>
                                              <p:pRg st="6" end="6"/>
                                            </p:txEl>
                                          </p:spTgt>
                                        </p:tgtEl>
                                      </p:cBhvr>
                                      <p:to x="100000" y="60000"/>
                                    </p:animScale>
                                    <p:animScale>
                                      <p:cBhvr>
                                        <p:cTn id="78" dur="166" decel="50000">
                                          <p:stCondLst>
                                            <p:cond delay="676"/>
                                          </p:stCondLst>
                                        </p:cTn>
                                        <p:tgtEl>
                                          <p:spTgt spid="2">
                                            <p:txEl>
                                              <p:pRg st="6" end="6"/>
                                            </p:txEl>
                                          </p:spTgt>
                                        </p:tgtEl>
                                      </p:cBhvr>
                                      <p:to x="100000" y="100000"/>
                                    </p:animScale>
                                    <p:animScale>
                                      <p:cBhvr>
                                        <p:cTn id="79" dur="26">
                                          <p:stCondLst>
                                            <p:cond delay="1312"/>
                                          </p:stCondLst>
                                        </p:cTn>
                                        <p:tgtEl>
                                          <p:spTgt spid="2">
                                            <p:txEl>
                                              <p:pRg st="6" end="6"/>
                                            </p:txEl>
                                          </p:spTgt>
                                        </p:tgtEl>
                                      </p:cBhvr>
                                      <p:to x="100000" y="80000"/>
                                    </p:animScale>
                                    <p:animScale>
                                      <p:cBhvr>
                                        <p:cTn id="80" dur="166" decel="50000">
                                          <p:stCondLst>
                                            <p:cond delay="1338"/>
                                          </p:stCondLst>
                                        </p:cTn>
                                        <p:tgtEl>
                                          <p:spTgt spid="2">
                                            <p:txEl>
                                              <p:pRg st="6" end="6"/>
                                            </p:txEl>
                                          </p:spTgt>
                                        </p:tgtEl>
                                      </p:cBhvr>
                                      <p:to x="100000" y="100000"/>
                                    </p:animScale>
                                    <p:animScale>
                                      <p:cBhvr>
                                        <p:cTn id="81" dur="26">
                                          <p:stCondLst>
                                            <p:cond delay="1642"/>
                                          </p:stCondLst>
                                        </p:cTn>
                                        <p:tgtEl>
                                          <p:spTgt spid="2">
                                            <p:txEl>
                                              <p:pRg st="6" end="6"/>
                                            </p:txEl>
                                          </p:spTgt>
                                        </p:tgtEl>
                                      </p:cBhvr>
                                      <p:to x="100000" y="90000"/>
                                    </p:animScale>
                                    <p:animScale>
                                      <p:cBhvr>
                                        <p:cTn id="82" dur="166" decel="50000">
                                          <p:stCondLst>
                                            <p:cond delay="1668"/>
                                          </p:stCondLst>
                                        </p:cTn>
                                        <p:tgtEl>
                                          <p:spTgt spid="2">
                                            <p:txEl>
                                              <p:pRg st="6" end="6"/>
                                            </p:txEl>
                                          </p:spTgt>
                                        </p:tgtEl>
                                      </p:cBhvr>
                                      <p:to x="100000" y="100000"/>
                                    </p:animScale>
                                    <p:animScale>
                                      <p:cBhvr>
                                        <p:cTn id="83" dur="26">
                                          <p:stCondLst>
                                            <p:cond delay="1808"/>
                                          </p:stCondLst>
                                        </p:cTn>
                                        <p:tgtEl>
                                          <p:spTgt spid="2">
                                            <p:txEl>
                                              <p:pRg st="6" end="6"/>
                                            </p:txEl>
                                          </p:spTgt>
                                        </p:tgtEl>
                                      </p:cBhvr>
                                      <p:to x="100000" y="95000"/>
                                    </p:animScale>
                                    <p:animScale>
                                      <p:cBhvr>
                                        <p:cTn id="84" dur="166" decel="50000">
                                          <p:stCondLst>
                                            <p:cond delay="1834"/>
                                          </p:stCondLst>
                                        </p:cTn>
                                        <p:tgtEl>
                                          <p:spTgt spid="2">
                                            <p:txEl>
                                              <p:pRg st="6" end="6"/>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2">
                                            <p:txEl>
                                              <p:pRg st="7" end="7"/>
                                            </p:txEl>
                                          </p:spTgt>
                                        </p:tgtEl>
                                        <p:attrNameLst>
                                          <p:attrName>style.visibility</p:attrName>
                                        </p:attrNameLst>
                                      </p:cBhvr>
                                      <p:to>
                                        <p:strVal val="visible"/>
                                      </p:to>
                                    </p:set>
                                    <p:animEffect transition="in" filter="wipe(down)">
                                      <p:cBhvr>
                                        <p:cTn id="87" dur="580">
                                          <p:stCondLst>
                                            <p:cond delay="0"/>
                                          </p:stCondLst>
                                        </p:cTn>
                                        <p:tgtEl>
                                          <p:spTgt spid="2">
                                            <p:txEl>
                                              <p:pRg st="7" end="7"/>
                                            </p:txEl>
                                          </p:spTgt>
                                        </p:tgtEl>
                                      </p:cBhvr>
                                    </p:animEffect>
                                    <p:anim calcmode="lin" valueType="num">
                                      <p:cBhvr>
                                        <p:cTn id="88"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txEl>
                                              <p:pRg st="7" end="7"/>
                                            </p:txEl>
                                          </p:spTgt>
                                        </p:tgtEl>
                                      </p:cBhvr>
                                      <p:to x="100000" y="60000"/>
                                    </p:animScale>
                                    <p:animScale>
                                      <p:cBhvr>
                                        <p:cTn id="94" dur="166" decel="50000">
                                          <p:stCondLst>
                                            <p:cond delay="676"/>
                                          </p:stCondLst>
                                        </p:cTn>
                                        <p:tgtEl>
                                          <p:spTgt spid="2">
                                            <p:txEl>
                                              <p:pRg st="7" end="7"/>
                                            </p:txEl>
                                          </p:spTgt>
                                        </p:tgtEl>
                                      </p:cBhvr>
                                      <p:to x="100000" y="100000"/>
                                    </p:animScale>
                                    <p:animScale>
                                      <p:cBhvr>
                                        <p:cTn id="95" dur="26">
                                          <p:stCondLst>
                                            <p:cond delay="1312"/>
                                          </p:stCondLst>
                                        </p:cTn>
                                        <p:tgtEl>
                                          <p:spTgt spid="2">
                                            <p:txEl>
                                              <p:pRg st="7" end="7"/>
                                            </p:txEl>
                                          </p:spTgt>
                                        </p:tgtEl>
                                      </p:cBhvr>
                                      <p:to x="100000" y="80000"/>
                                    </p:animScale>
                                    <p:animScale>
                                      <p:cBhvr>
                                        <p:cTn id="96" dur="166" decel="50000">
                                          <p:stCondLst>
                                            <p:cond delay="1338"/>
                                          </p:stCondLst>
                                        </p:cTn>
                                        <p:tgtEl>
                                          <p:spTgt spid="2">
                                            <p:txEl>
                                              <p:pRg st="7" end="7"/>
                                            </p:txEl>
                                          </p:spTgt>
                                        </p:tgtEl>
                                      </p:cBhvr>
                                      <p:to x="100000" y="100000"/>
                                    </p:animScale>
                                    <p:animScale>
                                      <p:cBhvr>
                                        <p:cTn id="97" dur="26">
                                          <p:stCondLst>
                                            <p:cond delay="1642"/>
                                          </p:stCondLst>
                                        </p:cTn>
                                        <p:tgtEl>
                                          <p:spTgt spid="2">
                                            <p:txEl>
                                              <p:pRg st="7" end="7"/>
                                            </p:txEl>
                                          </p:spTgt>
                                        </p:tgtEl>
                                      </p:cBhvr>
                                      <p:to x="100000" y="90000"/>
                                    </p:animScale>
                                    <p:animScale>
                                      <p:cBhvr>
                                        <p:cTn id="98" dur="166" decel="50000">
                                          <p:stCondLst>
                                            <p:cond delay="1668"/>
                                          </p:stCondLst>
                                        </p:cTn>
                                        <p:tgtEl>
                                          <p:spTgt spid="2">
                                            <p:txEl>
                                              <p:pRg st="7" end="7"/>
                                            </p:txEl>
                                          </p:spTgt>
                                        </p:tgtEl>
                                      </p:cBhvr>
                                      <p:to x="100000" y="100000"/>
                                    </p:animScale>
                                    <p:animScale>
                                      <p:cBhvr>
                                        <p:cTn id="99" dur="26">
                                          <p:stCondLst>
                                            <p:cond delay="1808"/>
                                          </p:stCondLst>
                                        </p:cTn>
                                        <p:tgtEl>
                                          <p:spTgt spid="2">
                                            <p:txEl>
                                              <p:pRg st="7" end="7"/>
                                            </p:txEl>
                                          </p:spTgt>
                                        </p:tgtEl>
                                      </p:cBhvr>
                                      <p:to x="100000" y="95000"/>
                                    </p:animScale>
                                    <p:animScale>
                                      <p:cBhvr>
                                        <p:cTn id="100" dur="166" decel="50000">
                                          <p:stCondLst>
                                            <p:cond delay="1834"/>
                                          </p:stCondLst>
                                        </p:cTn>
                                        <p:tgtEl>
                                          <p:spTgt spid="2">
                                            <p:txEl>
                                              <p:pRg st="7" end="7"/>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
                                            <p:txEl>
                                              <p:pRg st="9" end="9"/>
                                            </p:txEl>
                                          </p:spTgt>
                                        </p:tgtEl>
                                        <p:attrNameLst>
                                          <p:attrName>style.visibility</p:attrName>
                                        </p:attrNameLst>
                                      </p:cBhvr>
                                      <p:to>
                                        <p:strVal val="visible"/>
                                      </p:to>
                                    </p:set>
                                    <p:animEffect transition="in" filter="wipe(down)">
                                      <p:cBhvr>
                                        <p:cTn id="103" dur="580">
                                          <p:stCondLst>
                                            <p:cond delay="0"/>
                                          </p:stCondLst>
                                        </p:cTn>
                                        <p:tgtEl>
                                          <p:spTgt spid="2">
                                            <p:txEl>
                                              <p:pRg st="9" end="9"/>
                                            </p:txEl>
                                          </p:spTgt>
                                        </p:tgtEl>
                                      </p:cBhvr>
                                    </p:animEffect>
                                    <p:anim calcmode="lin" valueType="num">
                                      <p:cBhvr>
                                        <p:cTn id="104"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txEl>
                                              <p:pRg st="9" end="9"/>
                                            </p:txEl>
                                          </p:spTgt>
                                        </p:tgtEl>
                                      </p:cBhvr>
                                      <p:to x="100000" y="60000"/>
                                    </p:animScale>
                                    <p:animScale>
                                      <p:cBhvr>
                                        <p:cTn id="110" dur="166" decel="50000">
                                          <p:stCondLst>
                                            <p:cond delay="676"/>
                                          </p:stCondLst>
                                        </p:cTn>
                                        <p:tgtEl>
                                          <p:spTgt spid="2">
                                            <p:txEl>
                                              <p:pRg st="9" end="9"/>
                                            </p:txEl>
                                          </p:spTgt>
                                        </p:tgtEl>
                                      </p:cBhvr>
                                      <p:to x="100000" y="100000"/>
                                    </p:animScale>
                                    <p:animScale>
                                      <p:cBhvr>
                                        <p:cTn id="111" dur="26">
                                          <p:stCondLst>
                                            <p:cond delay="1312"/>
                                          </p:stCondLst>
                                        </p:cTn>
                                        <p:tgtEl>
                                          <p:spTgt spid="2">
                                            <p:txEl>
                                              <p:pRg st="9" end="9"/>
                                            </p:txEl>
                                          </p:spTgt>
                                        </p:tgtEl>
                                      </p:cBhvr>
                                      <p:to x="100000" y="80000"/>
                                    </p:animScale>
                                    <p:animScale>
                                      <p:cBhvr>
                                        <p:cTn id="112" dur="166" decel="50000">
                                          <p:stCondLst>
                                            <p:cond delay="1338"/>
                                          </p:stCondLst>
                                        </p:cTn>
                                        <p:tgtEl>
                                          <p:spTgt spid="2">
                                            <p:txEl>
                                              <p:pRg st="9" end="9"/>
                                            </p:txEl>
                                          </p:spTgt>
                                        </p:tgtEl>
                                      </p:cBhvr>
                                      <p:to x="100000" y="100000"/>
                                    </p:animScale>
                                    <p:animScale>
                                      <p:cBhvr>
                                        <p:cTn id="113" dur="26">
                                          <p:stCondLst>
                                            <p:cond delay="1642"/>
                                          </p:stCondLst>
                                        </p:cTn>
                                        <p:tgtEl>
                                          <p:spTgt spid="2">
                                            <p:txEl>
                                              <p:pRg st="9" end="9"/>
                                            </p:txEl>
                                          </p:spTgt>
                                        </p:tgtEl>
                                      </p:cBhvr>
                                      <p:to x="100000" y="90000"/>
                                    </p:animScale>
                                    <p:animScale>
                                      <p:cBhvr>
                                        <p:cTn id="114" dur="166" decel="50000">
                                          <p:stCondLst>
                                            <p:cond delay="1668"/>
                                          </p:stCondLst>
                                        </p:cTn>
                                        <p:tgtEl>
                                          <p:spTgt spid="2">
                                            <p:txEl>
                                              <p:pRg st="9" end="9"/>
                                            </p:txEl>
                                          </p:spTgt>
                                        </p:tgtEl>
                                      </p:cBhvr>
                                      <p:to x="100000" y="100000"/>
                                    </p:animScale>
                                    <p:animScale>
                                      <p:cBhvr>
                                        <p:cTn id="115" dur="26">
                                          <p:stCondLst>
                                            <p:cond delay="1808"/>
                                          </p:stCondLst>
                                        </p:cTn>
                                        <p:tgtEl>
                                          <p:spTgt spid="2">
                                            <p:txEl>
                                              <p:pRg st="9" end="9"/>
                                            </p:txEl>
                                          </p:spTgt>
                                        </p:tgtEl>
                                      </p:cBhvr>
                                      <p:to x="100000" y="95000"/>
                                    </p:animScale>
                                    <p:animScale>
                                      <p:cBhvr>
                                        <p:cTn id="116" dur="166" decel="50000">
                                          <p:stCondLst>
                                            <p:cond delay="1834"/>
                                          </p:stCondLst>
                                        </p:cTn>
                                        <p:tgtEl>
                                          <p:spTgt spid="2">
                                            <p:txEl>
                                              <p:pRg st="9" end="9"/>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2">
                                            <p:txEl>
                                              <p:pRg st="11" end="11"/>
                                            </p:txEl>
                                          </p:spTgt>
                                        </p:tgtEl>
                                        <p:attrNameLst>
                                          <p:attrName>style.visibility</p:attrName>
                                        </p:attrNameLst>
                                      </p:cBhvr>
                                      <p:to>
                                        <p:strVal val="visible"/>
                                      </p:to>
                                    </p:set>
                                    <p:animEffect transition="in" filter="wipe(down)">
                                      <p:cBhvr>
                                        <p:cTn id="119" dur="580">
                                          <p:stCondLst>
                                            <p:cond delay="0"/>
                                          </p:stCondLst>
                                        </p:cTn>
                                        <p:tgtEl>
                                          <p:spTgt spid="2">
                                            <p:txEl>
                                              <p:pRg st="11" end="11"/>
                                            </p:txEl>
                                          </p:spTgt>
                                        </p:tgtEl>
                                      </p:cBhvr>
                                    </p:animEffect>
                                    <p:anim calcmode="lin" valueType="num">
                                      <p:cBhvr>
                                        <p:cTn id="120" dur="1822" tmFilter="0,0; 0.14,0.36; 0.43,0.73; 0.71,0.91; 1.0,1.0">
                                          <p:stCondLst>
                                            <p:cond delay="0"/>
                                          </p:stCondLst>
                                        </p:cTn>
                                        <p:tgtEl>
                                          <p:spTgt spid="2">
                                            <p:txEl>
                                              <p:pRg st="11" end="11"/>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
                                            <p:txEl>
                                              <p:pRg st="11" end="11"/>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
                                            <p:txEl>
                                              <p:pRg st="11" end="11"/>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
                                            <p:txEl>
                                              <p:pRg st="11" end="11"/>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
                                            <p:txEl>
                                              <p:pRg st="11" end="11"/>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2">
                                            <p:txEl>
                                              <p:pRg st="11" end="11"/>
                                            </p:txEl>
                                          </p:spTgt>
                                        </p:tgtEl>
                                      </p:cBhvr>
                                      <p:to x="100000" y="60000"/>
                                    </p:animScale>
                                    <p:animScale>
                                      <p:cBhvr>
                                        <p:cTn id="126" dur="166" decel="50000">
                                          <p:stCondLst>
                                            <p:cond delay="676"/>
                                          </p:stCondLst>
                                        </p:cTn>
                                        <p:tgtEl>
                                          <p:spTgt spid="2">
                                            <p:txEl>
                                              <p:pRg st="11" end="11"/>
                                            </p:txEl>
                                          </p:spTgt>
                                        </p:tgtEl>
                                      </p:cBhvr>
                                      <p:to x="100000" y="100000"/>
                                    </p:animScale>
                                    <p:animScale>
                                      <p:cBhvr>
                                        <p:cTn id="127" dur="26">
                                          <p:stCondLst>
                                            <p:cond delay="1312"/>
                                          </p:stCondLst>
                                        </p:cTn>
                                        <p:tgtEl>
                                          <p:spTgt spid="2">
                                            <p:txEl>
                                              <p:pRg st="11" end="11"/>
                                            </p:txEl>
                                          </p:spTgt>
                                        </p:tgtEl>
                                      </p:cBhvr>
                                      <p:to x="100000" y="80000"/>
                                    </p:animScale>
                                    <p:animScale>
                                      <p:cBhvr>
                                        <p:cTn id="128" dur="166" decel="50000">
                                          <p:stCondLst>
                                            <p:cond delay="1338"/>
                                          </p:stCondLst>
                                        </p:cTn>
                                        <p:tgtEl>
                                          <p:spTgt spid="2">
                                            <p:txEl>
                                              <p:pRg st="11" end="11"/>
                                            </p:txEl>
                                          </p:spTgt>
                                        </p:tgtEl>
                                      </p:cBhvr>
                                      <p:to x="100000" y="100000"/>
                                    </p:animScale>
                                    <p:animScale>
                                      <p:cBhvr>
                                        <p:cTn id="129" dur="26">
                                          <p:stCondLst>
                                            <p:cond delay="1642"/>
                                          </p:stCondLst>
                                        </p:cTn>
                                        <p:tgtEl>
                                          <p:spTgt spid="2">
                                            <p:txEl>
                                              <p:pRg st="11" end="11"/>
                                            </p:txEl>
                                          </p:spTgt>
                                        </p:tgtEl>
                                      </p:cBhvr>
                                      <p:to x="100000" y="90000"/>
                                    </p:animScale>
                                    <p:animScale>
                                      <p:cBhvr>
                                        <p:cTn id="130" dur="166" decel="50000">
                                          <p:stCondLst>
                                            <p:cond delay="1668"/>
                                          </p:stCondLst>
                                        </p:cTn>
                                        <p:tgtEl>
                                          <p:spTgt spid="2">
                                            <p:txEl>
                                              <p:pRg st="11" end="11"/>
                                            </p:txEl>
                                          </p:spTgt>
                                        </p:tgtEl>
                                      </p:cBhvr>
                                      <p:to x="100000" y="100000"/>
                                    </p:animScale>
                                    <p:animScale>
                                      <p:cBhvr>
                                        <p:cTn id="131" dur="26">
                                          <p:stCondLst>
                                            <p:cond delay="1808"/>
                                          </p:stCondLst>
                                        </p:cTn>
                                        <p:tgtEl>
                                          <p:spTgt spid="2">
                                            <p:txEl>
                                              <p:pRg st="11" end="11"/>
                                            </p:txEl>
                                          </p:spTgt>
                                        </p:tgtEl>
                                      </p:cBhvr>
                                      <p:to x="100000" y="95000"/>
                                    </p:animScale>
                                    <p:animScale>
                                      <p:cBhvr>
                                        <p:cTn id="132" dur="166" decel="50000">
                                          <p:stCondLst>
                                            <p:cond delay="1834"/>
                                          </p:stCondLst>
                                        </p:cTn>
                                        <p:tgtEl>
                                          <p:spTgt spid="2">
                                            <p:txEl>
                                              <p:pRg st="11" end="11"/>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
                                            <p:txEl>
                                              <p:pRg st="13" end="13"/>
                                            </p:txEl>
                                          </p:spTgt>
                                        </p:tgtEl>
                                        <p:attrNameLst>
                                          <p:attrName>style.visibility</p:attrName>
                                        </p:attrNameLst>
                                      </p:cBhvr>
                                      <p:to>
                                        <p:strVal val="visible"/>
                                      </p:to>
                                    </p:set>
                                    <p:animEffect transition="in" filter="wipe(down)">
                                      <p:cBhvr>
                                        <p:cTn id="135" dur="580">
                                          <p:stCondLst>
                                            <p:cond delay="0"/>
                                          </p:stCondLst>
                                        </p:cTn>
                                        <p:tgtEl>
                                          <p:spTgt spid="2">
                                            <p:txEl>
                                              <p:pRg st="13" end="13"/>
                                            </p:txEl>
                                          </p:spTgt>
                                        </p:tgtEl>
                                      </p:cBhvr>
                                    </p:animEffect>
                                    <p:anim calcmode="lin" valueType="num">
                                      <p:cBhvr>
                                        <p:cTn id="136" dur="1822" tmFilter="0,0; 0.14,0.36; 0.43,0.73; 0.71,0.91; 1.0,1.0">
                                          <p:stCondLst>
                                            <p:cond delay="0"/>
                                          </p:stCondLst>
                                        </p:cTn>
                                        <p:tgtEl>
                                          <p:spTgt spid="2">
                                            <p:txEl>
                                              <p:pRg st="13" end="13"/>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
                                            <p:txEl>
                                              <p:pRg st="13" end="13"/>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
                                            <p:txEl>
                                              <p:pRg st="13" end="13"/>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
                                            <p:txEl>
                                              <p:pRg st="13" end="13"/>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
                                            <p:txEl>
                                              <p:pRg st="13" end="13"/>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2">
                                            <p:txEl>
                                              <p:pRg st="13" end="13"/>
                                            </p:txEl>
                                          </p:spTgt>
                                        </p:tgtEl>
                                      </p:cBhvr>
                                      <p:to x="100000" y="60000"/>
                                    </p:animScale>
                                    <p:animScale>
                                      <p:cBhvr>
                                        <p:cTn id="142" dur="166" decel="50000">
                                          <p:stCondLst>
                                            <p:cond delay="676"/>
                                          </p:stCondLst>
                                        </p:cTn>
                                        <p:tgtEl>
                                          <p:spTgt spid="2">
                                            <p:txEl>
                                              <p:pRg st="13" end="13"/>
                                            </p:txEl>
                                          </p:spTgt>
                                        </p:tgtEl>
                                      </p:cBhvr>
                                      <p:to x="100000" y="100000"/>
                                    </p:animScale>
                                    <p:animScale>
                                      <p:cBhvr>
                                        <p:cTn id="143" dur="26">
                                          <p:stCondLst>
                                            <p:cond delay="1312"/>
                                          </p:stCondLst>
                                        </p:cTn>
                                        <p:tgtEl>
                                          <p:spTgt spid="2">
                                            <p:txEl>
                                              <p:pRg st="13" end="13"/>
                                            </p:txEl>
                                          </p:spTgt>
                                        </p:tgtEl>
                                      </p:cBhvr>
                                      <p:to x="100000" y="80000"/>
                                    </p:animScale>
                                    <p:animScale>
                                      <p:cBhvr>
                                        <p:cTn id="144" dur="166" decel="50000">
                                          <p:stCondLst>
                                            <p:cond delay="1338"/>
                                          </p:stCondLst>
                                        </p:cTn>
                                        <p:tgtEl>
                                          <p:spTgt spid="2">
                                            <p:txEl>
                                              <p:pRg st="13" end="13"/>
                                            </p:txEl>
                                          </p:spTgt>
                                        </p:tgtEl>
                                      </p:cBhvr>
                                      <p:to x="100000" y="100000"/>
                                    </p:animScale>
                                    <p:animScale>
                                      <p:cBhvr>
                                        <p:cTn id="145" dur="26">
                                          <p:stCondLst>
                                            <p:cond delay="1642"/>
                                          </p:stCondLst>
                                        </p:cTn>
                                        <p:tgtEl>
                                          <p:spTgt spid="2">
                                            <p:txEl>
                                              <p:pRg st="13" end="13"/>
                                            </p:txEl>
                                          </p:spTgt>
                                        </p:tgtEl>
                                      </p:cBhvr>
                                      <p:to x="100000" y="90000"/>
                                    </p:animScale>
                                    <p:animScale>
                                      <p:cBhvr>
                                        <p:cTn id="146" dur="166" decel="50000">
                                          <p:stCondLst>
                                            <p:cond delay="1668"/>
                                          </p:stCondLst>
                                        </p:cTn>
                                        <p:tgtEl>
                                          <p:spTgt spid="2">
                                            <p:txEl>
                                              <p:pRg st="13" end="13"/>
                                            </p:txEl>
                                          </p:spTgt>
                                        </p:tgtEl>
                                      </p:cBhvr>
                                      <p:to x="100000" y="100000"/>
                                    </p:animScale>
                                    <p:animScale>
                                      <p:cBhvr>
                                        <p:cTn id="147" dur="26">
                                          <p:stCondLst>
                                            <p:cond delay="1808"/>
                                          </p:stCondLst>
                                        </p:cTn>
                                        <p:tgtEl>
                                          <p:spTgt spid="2">
                                            <p:txEl>
                                              <p:pRg st="13" end="13"/>
                                            </p:txEl>
                                          </p:spTgt>
                                        </p:tgtEl>
                                      </p:cBhvr>
                                      <p:to x="100000" y="95000"/>
                                    </p:animScale>
                                    <p:animScale>
                                      <p:cBhvr>
                                        <p:cTn id="148" dur="166" decel="50000">
                                          <p:stCondLst>
                                            <p:cond delay="1834"/>
                                          </p:stCondLst>
                                        </p:cTn>
                                        <p:tgtEl>
                                          <p:spTgt spid="2">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88024" y="1772816"/>
            <a:ext cx="4186808" cy="4525963"/>
          </a:xfrm>
        </p:spPr>
        <p:txBody>
          <a:bodyPr/>
          <a:lstStyle/>
          <a:p>
            <a:endParaRPr lang="en-NZ" dirty="0" smtClean="0"/>
          </a:p>
          <a:p>
            <a:endParaRPr lang="en-NZ" dirty="0"/>
          </a:p>
          <a:p>
            <a:r>
              <a:rPr lang="en-NZ" dirty="0" smtClean="0"/>
              <a:t>Recruitment Agencies</a:t>
            </a:r>
          </a:p>
          <a:p>
            <a:pPr lvl="1">
              <a:buFont typeface="Wingdings" panose="05000000000000000000" pitchFamily="2" charset="2"/>
              <a:buChar char="Ø"/>
            </a:pPr>
            <a:r>
              <a:rPr lang="en-NZ" sz="2000" dirty="0" smtClean="0"/>
              <a:t>Send with Resume</a:t>
            </a:r>
            <a:endParaRPr lang="en-NZ" sz="2000" dirty="0" smtClean="0"/>
          </a:p>
          <a:p>
            <a:endParaRPr lang="en-NZ" dirty="0"/>
          </a:p>
          <a:p>
            <a:r>
              <a:rPr lang="en-NZ" dirty="0" smtClean="0"/>
              <a:t>Potential Employer</a:t>
            </a:r>
          </a:p>
          <a:p>
            <a:pPr lvl="1">
              <a:buFont typeface="Wingdings" panose="05000000000000000000" pitchFamily="2" charset="2"/>
              <a:buChar char="Ø"/>
            </a:pPr>
            <a:r>
              <a:rPr lang="en-NZ" dirty="0"/>
              <a:t> </a:t>
            </a:r>
            <a:r>
              <a:rPr lang="en-NZ" sz="2000" dirty="0" smtClean="0"/>
              <a:t>Prior to Selection</a:t>
            </a:r>
            <a:endParaRPr lang="en-NZ" sz="2000" dirty="0"/>
          </a:p>
        </p:txBody>
      </p:sp>
      <p:sp>
        <p:nvSpPr>
          <p:cNvPr id="2" name="Footer Placeholder 1"/>
          <p:cNvSpPr>
            <a:spLocks noGrp="1"/>
          </p:cNvSpPr>
          <p:nvPr>
            <p:ph type="ftr" sz="quarter" idx="11"/>
          </p:nvPr>
        </p:nvSpPr>
        <p:spPr/>
        <p:txBody>
          <a:bodyPr/>
          <a:lstStyle/>
          <a:p>
            <a:r>
              <a:rPr lang="en-NZ" smtClean="0"/>
              <a:t>Ange Grylls Consulting</a:t>
            </a:r>
            <a:endParaRPr lang="en-NZ"/>
          </a:p>
        </p:txBody>
      </p:sp>
      <p:sp>
        <p:nvSpPr>
          <p:cNvPr id="3" name="Slide Number Placeholder 2"/>
          <p:cNvSpPr>
            <a:spLocks noGrp="1"/>
          </p:cNvSpPr>
          <p:nvPr>
            <p:ph type="sldNum" sz="quarter" idx="12"/>
          </p:nvPr>
        </p:nvSpPr>
        <p:spPr/>
        <p:txBody>
          <a:bodyPr/>
          <a:lstStyle/>
          <a:p>
            <a:fld id="{46B57B24-67A3-4387-BF58-3590146D38A7}" type="slidenum">
              <a:rPr lang="en-NZ" smtClean="0"/>
              <a:t>11</a:t>
            </a:fld>
            <a:endParaRPr lang="en-NZ"/>
          </a:p>
        </p:txBody>
      </p:sp>
      <p:sp>
        <p:nvSpPr>
          <p:cNvPr id="4" name="Title 3"/>
          <p:cNvSpPr>
            <a:spLocks noGrp="1"/>
          </p:cNvSpPr>
          <p:nvPr>
            <p:ph type="title"/>
          </p:nvPr>
        </p:nvSpPr>
        <p:spPr>
          <a:xfrm>
            <a:off x="457200" y="274638"/>
            <a:ext cx="8229600" cy="1930226"/>
          </a:xfrm>
        </p:spPr>
        <p:txBody>
          <a:bodyPr>
            <a:noAutofit/>
          </a:bodyPr>
          <a:lstStyle/>
          <a:p>
            <a:pPr algn="ctr"/>
            <a:r>
              <a:rPr lang="en-NZ" sz="4500" dirty="0" smtClean="0"/>
              <a:t>Under Development - </a:t>
            </a:r>
            <a:r>
              <a:rPr lang="en-NZ" sz="4500" dirty="0" smtClean="0"/>
              <a:t>An Area for Candidate Selection</a:t>
            </a:r>
            <a:endParaRPr lang="en-NZ" sz="4500" dirty="0"/>
          </a:p>
        </p:txBody>
      </p:sp>
      <p:pic>
        <p:nvPicPr>
          <p:cNvPr id="4098"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8948" r="9453"/>
          <a:stretch/>
        </p:blipFill>
        <p:spPr bwMode="auto">
          <a:xfrm>
            <a:off x="349694" y="2780928"/>
            <a:ext cx="3528392" cy="210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404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NZ" dirty="0" smtClean="0">
              <a:hlinkClick r:id="rId3"/>
            </a:endParaRPr>
          </a:p>
          <a:p>
            <a:r>
              <a:rPr lang="en-NZ" dirty="0" smtClean="0">
                <a:hlinkClick r:id="rId3"/>
              </a:rPr>
              <a:t>webtech@nzppa.co.nz</a:t>
            </a:r>
            <a:r>
              <a:rPr lang="en-NZ" dirty="0" smtClean="0"/>
              <a:t> </a:t>
            </a:r>
            <a:endParaRPr lang="en-NZ" dirty="0" smtClean="0"/>
          </a:p>
          <a:p>
            <a:pPr lvl="1"/>
            <a:r>
              <a:rPr lang="en-NZ" dirty="0" smtClean="0"/>
              <a:t>to </a:t>
            </a:r>
            <a:r>
              <a:rPr lang="en-NZ" dirty="0"/>
              <a:t>get a logon for access to the certification area</a:t>
            </a:r>
          </a:p>
          <a:p>
            <a:pPr marL="109728" indent="0">
              <a:buNone/>
            </a:pPr>
            <a:endParaRPr lang="en-NZ" dirty="0"/>
          </a:p>
          <a:p>
            <a:pPr marL="365760" lvl="1" indent="-256032">
              <a:spcBef>
                <a:spcPts val="400"/>
              </a:spcBef>
              <a:buSzPct val="68000"/>
              <a:buFont typeface="Wingdings 3"/>
              <a:buChar char=""/>
            </a:pPr>
            <a:r>
              <a:rPr lang="en-NZ" sz="2700" dirty="0" smtClean="0">
                <a:hlinkClick r:id="rId4"/>
              </a:rPr>
              <a:t>certification@nzppa.co.nz</a:t>
            </a:r>
            <a:endParaRPr lang="en-NZ" sz="2700" dirty="0"/>
          </a:p>
          <a:p>
            <a:pPr lvl="1">
              <a:buSzPct val="68000"/>
            </a:pPr>
            <a:r>
              <a:rPr lang="en-NZ" dirty="0"/>
              <a:t>for any questions or queries</a:t>
            </a:r>
          </a:p>
        </p:txBody>
      </p:sp>
      <p:sp>
        <p:nvSpPr>
          <p:cNvPr id="3" name="Footer Placeholder 2"/>
          <p:cNvSpPr>
            <a:spLocks noGrp="1"/>
          </p:cNvSpPr>
          <p:nvPr>
            <p:ph type="ftr" sz="quarter" idx="11"/>
          </p:nvPr>
        </p:nvSpPr>
        <p:spPr/>
        <p:txBody>
          <a:bodyPr/>
          <a:lstStyle/>
          <a:p>
            <a:r>
              <a:rPr lang="en-NZ" smtClean="0"/>
              <a:t>Ange Grylls Consulting</a:t>
            </a:r>
            <a:endParaRPr lang="en-NZ"/>
          </a:p>
        </p:txBody>
      </p:sp>
      <p:sp>
        <p:nvSpPr>
          <p:cNvPr id="4" name="Slide Number Placeholder 3"/>
          <p:cNvSpPr>
            <a:spLocks noGrp="1"/>
          </p:cNvSpPr>
          <p:nvPr>
            <p:ph type="sldNum" sz="quarter" idx="12"/>
          </p:nvPr>
        </p:nvSpPr>
        <p:spPr/>
        <p:txBody>
          <a:bodyPr/>
          <a:lstStyle/>
          <a:p>
            <a:fld id="{46B57B24-67A3-4387-BF58-3590146D38A7}" type="slidenum">
              <a:rPr lang="en-NZ" smtClean="0"/>
              <a:t>12</a:t>
            </a:fld>
            <a:endParaRPr lang="en-NZ"/>
          </a:p>
        </p:txBody>
      </p:sp>
      <p:sp>
        <p:nvSpPr>
          <p:cNvPr id="5" name="Title 4"/>
          <p:cNvSpPr>
            <a:spLocks noGrp="1"/>
          </p:cNvSpPr>
          <p:nvPr>
            <p:ph type="title"/>
          </p:nvPr>
        </p:nvSpPr>
        <p:spPr/>
        <p:txBody>
          <a:bodyPr>
            <a:normAutofit/>
          </a:bodyPr>
          <a:lstStyle/>
          <a:p>
            <a:r>
              <a:rPr lang="en-NZ" sz="4500" dirty="0" smtClean="0"/>
              <a:t>How to contact us</a:t>
            </a:r>
            <a:endParaRPr lang="en-NZ" sz="4500" dirty="0"/>
          </a:p>
        </p:txBody>
      </p:sp>
    </p:spTree>
    <p:extLst>
      <p:ext uri="{BB962C8B-B14F-4D97-AF65-F5344CB8AC3E}">
        <p14:creationId xmlns:p14="http://schemas.microsoft.com/office/powerpoint/2010/main" val="131473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2000" b="1" dirty="0"/>
              <a:t>Platinum Certification Partner</a:t>
            </a:r>
          </a:p>
          <a:p>
            <a:endParaRPr lang="en-NZ" sz="2000" dirty="0" smtClean="0"/>
          </a:p>
          <a:p>
            <a:endParaRPr lang="en-NZ" sz="2000" dirty="0"/>
          </a:p>
          <a:p>
            <a:endParaRPr lang="en-NZ" sz="2000" dirty="0" smtClean="0"/>
          </a:p>
          <a:p>
            <a:r>
              <a:rPr lang="en-NZ" sz="2000" b="1" dirty="0"/>
              <a:t>Gold Certification Partner</a:t>
            </a:r>
            <a:endParaRPr lang="en-NZ" sz="2000" dirty="0"/>
          </a:p>
          <a:p>
            <a:endParaRPr lang="en-NZ" sz="2000" dirty="0" smtClean="0"/>
          </a:p>
          <a:p>
            <a:endParaRPr lang="en-NZ" sz="2000" dirty="0"/>
          </a:p>
          <a:p>
            <a:endParaRPr lang="en-NZ" sz="2000" dirty="0" smtClean="0"/>
          </a:p>
          <a:p>
            <a:r>
              <a:rPr lang="en-NZ" sz="2000" b="1" dirty="0" smtClean="0"/>
              <a:t>Payroll </a:t>
            </a:r>
            <a:r>
              <a:rPr lang="en-NZ" sz="2000" b="1" dirty="0"/>
              <a:t>Industry Supporters</a:t>
            </a:r>
            <a:endParaRPr lang="en-NZ" sz="2000" dirty="0"/>
          </a:p>
        </p:txBody>
      </p:sp>
      <p:sp>
        <p:nvSpPr>
          <p:cNvPr id="4" name="Footer Placeholder 3"/>
          <p:cNvSpPr>
            <a:spLocks noGrp="1"/>
          </p:cNvSpPr>
          <p:nvPr>
            <p:ph type="ftr" sz="quarter" idx="11"/>
          </p:nvPr>
        </p:nvSpPr>
        <p:spPr/>
        <p:txBody>
          <a:bodyPr/>
          <a:lstStyle/>
          <a:p>
            <a:r>
              <a:rPr lang="en-NZ" smtClean="0"/>
              <a:t>Ange Grylls Consulting</a:t>
            </a:r>
            <a:endParaRPr lang="en-NZ"/>
          </a:p>
        </p:txBody>
      </p:sp>
      <p:sp>
        <p:nvSpPr>
          <p:cNvPr id="5" name="Slide Number Placeholder 4"/>
          <p:cNvSpPr>
            <a:spLocks noGrp="1"/>
          </p:cNvSpPr>
          <p:nvPr>
            <p:ph type="sldNum" sz="quarter" idx="12"/>
          </p:nvPr>
        </p:nvSpPr>
        <p:spPr/>
        <p:txBody>
          <a:bodyPr/>
          <a:lstStyle/>
          <a:p>
            <a:fld id="{46B57B24-67A3-4387-BF58-3590146D38A7}" type="slidenum">
              <a:rPr lang="en-NZ" smtClean="0"/>
              <a:t>13</a:t>
            </a:fld>
            <a:endParaRPr lang="en-NZ"/>
          </a:p>
        </p:txBody>
      </p:sp>
      <p:sp>
        <p:nvSpPr>
          <p:cNvPr id="3" name="Title 2"/>
          <p:cNvSpPr>
            <a:spLocks noGrp="1"/>
          </p:cNvSpPr>
          <p:nvPr>
            <p:ph type="title"/>
          </p:nvPr>
        </p:nvSpPr>
        <p:spPr/>
        <p:txBody>
          <a:bodyPr>
            <a:normAutofit/>
          </a:bodyPr>
          <a:lstStyle/>
          <a:p>
            <a:pPr algn="ctr"/>
            <a:r>
              <a:rPr lang="en-NZ" sz="4500" dirty="0" smtClean="0"/>
              <a:t>Certification Partners</a:t>
            </a:r>
            <a:endParaRPr lang="en-NZ" sz="45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88840"/>
            <a:ext cx="28860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429000"/>
            <a:ext cx="26670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941168"/>
            <a:ext cx="19812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52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dirty="0" smtClean="0"/>
              <a:t>Ange Grylls Consulting</a:t>
            </a:r>
            <a:endParaRPr lang="en-NZ" dirty="0"/>
          </a:p>
        </p:txBody>
      </p:sp>
      <p:sp>
        <p:nvSpPr>
          <p:cNvPr id="3" name="Slide Number Placeholder 2"/>
          <p:cNvSpPr>
            <a:spLocks noGrp="1"/>
          </p:cNvSpPr>
          <p:nvPr>
            <p:ph type="sldNum" sz="quarter" idx="12"/>
          </p:nvPr>
        </p:nvSpPr>
        <p:spPr/>
        <p:txBody>
          <a:bodyPr/>
          <a:lstStyle/>
          <a:p>
            <a:fld id="{46B57B24-67A3-4387-BF58-3590146D38A7}" type="slidenum">
              <a:rPr lang="en-NZ" smtClean="0"/>
              <a:t>2</a:t>
            </a:fld>
            <a:endParaRPr lang="en-NZ" dirty="0"/>
          </a:p>
        </p:txBody>
      </p:sp>
      <p:pic>
        <p:nvPicPr>
          <p:cNvPr id="1026" name="Picture 2" descr="https://images.clipartlogo.com/files/images/43/432077/question-mark-icon-clip-art_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620688"/>
            <a:ext cx="3194843"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23528" y="2780928"/>
            <a:ext cx="8229600" cy="1143000"/>
          </a:xfrm>
        </p:spPr>
        <p:txBody>
          <a:bodyPr>
            <a:normAutofit fontScale="90000"/>
          </a:bodyPr>
          <a:lstStyle/>
          <a:p>
            <a:pPr algn="ctr"/>
            <a:r>
              <a:rPr lang="en-NZ" sz="8000" dirty="0" smtClean="0"/>
              <a:t>How Do I</a:t>
            </a:r>
            <a:br>
              <a:rPr lang="en-NZ" sz="8000" dirty="0" smtClean="0"/>
            </a:br>
            <a:r>
              <a:rPr lang="en-NZ" sz="8000" dirty="0" smtClean="0"/>
              <a:t>Certify Myself</a:t>
            </a:r>
            <a:r>
              <a:rPr lang="en-NZ" sz="8800" dirty="0" smtClean="0"/>
              <a:t/>
            </a:r>
            <a:br>
              <a:rPr lang="en-NZ" sz="8800" dirty="0" smtClean="0"/>
            </a:br>
            <a:endParaRPr lang="en-NZ" sz="8800" dirty="0"/>
          </a:p>
        </p:txBody>
      </p:sp>
    </p:spTree>
    <p:extLst>
      <p:ext uri="{BB962C8B-B14F-4D97-AF65-F5344CB8AC3E}">
        <p14:creationId xmlns:p14="http://schemas.microsoft.com/office/powerpoint/2010/main" val="3948652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Purpose of the Presentation</a:t>
            </a:r>
            <a:endParaRPr lang="en-NZ" dirty="0"/>
          </a:p>
        </p:txBody>
      </p:sp>
      <p:sp>
        <p:nvSpPr>
          <p:cNvPr id="3" name="Text Placeholder 2"/>
          <p:cNvSpPr>
            <a:spLocks noGrp="1"/>
          </p:cNvSpPr>
          <p:nvPr>
            <p:ph type="body" idx="2"/>
          </p:nvPr>
        </p:nvSpPr>
        <p:spPr/>
        <p:txBody>
          <a:bodyPr/>
          <a:lstStyle/>
          <a:p>
            <a:r>
              <a:rPr lang="en-NZ" dirty="0" smtClean="0"/>
              <a:t>Become Certified – Set yourself apart from other Payroll Personnel</a:t>
            </a:r>
            <a:endParaRPr lang="en-NZ" dirty="0"/>
          </a:p>
        </p:txBody>
      </p:sp>
      <p:sp>
        <p:nvSpPr>
          <p:cNvPr id="4" name="Content Placeholder 3"/>
          <p:cNvSpPr>
            <a:spLocks noGrp="1"/>
          </p:cNvSpPr>
          <p:nvPr>
            <p:ph sz="half" idx="1"/>
          </p:nvPr>
        </p:nvSpPr>
        <p:spPr/>
        <p:txBody>
          <a:bodyPr anchor="ctr"/>
          <a:lstStyle/>
          <a:p>
            <a:pPr marL="109728" indent="0" algn="ctr">
              <a:buNone/>
            </a:pPr>
            <a:r>
              <a:rPr lang="en-NZ" dirty="0" smtClean="0"/>
              <a:t>Encouraging your personal and professional development</a:t>
            </a:r>
          </a:p>
        </p:txBody>
      </p:sp>
      <p:sp>
        <p:nvSpPr>
          <p:cNvPr id="5" name="Footer Placeholder 4"/>
          <p:cNvSpPr>
            <a:spLocks noGrp="1"/>
          </p:cNvSpPr>
          <p:nvPr>
            <p:ph type="ftr" sz="quarter" idx="11"/>
          </p:nvPr>
        </p:nvSpPr>
        <p:spPr/>
        <p:txBody>
          <a:bodyPr/>
          <a:lstStyle/>
          <a:p>
            <a:r>
              <a:rPr lang="en-NZ" smtClean="0"/>
              <a:t>Ange Grylls Consulting</a:t>
            </a:r>
            <a:endParaRPr lang="en-NZ"/>
          </a:p>
        </p:txBody>
      </p:sp>
      <p:sp>
        <p:nvSpPr>
          <p:cNvPr id="6" name="Slide Number Placeholder 5"/>
          <p:cNvSpPr>
            <a:spLocks noGrp="1"/>
          </p:cNvSpPr>
          <p:nvPr>
            <p:ph type="sldNum" sz="quarter" idx="12"/>
          </p:nvPr>
        </p:nvSpPr>
        <p:spPr/>
        <p:txBody>
          <a:bodyPr/>
          <a:lstStyle/>
          <a:p>
            <a:fld id="{46B57B24-67A3-4387-BF58-3590146D38A7}" type="slidenum">
              <a:rPr lang="en-NZ" smtClean="0"/>
              <a:t>3</a:t>
            </a:fld>
            <a:endParaRPr lang="en-NZ"/>
          </a:p>
        </p:txBody>
      </p:sp>
      <p:pic>
        <p:nvPicPr>
          <p:cNvPr id="1029" name="Picture 5" descr="C:\Users\Ange\AppData\Local\Microsoft\Windows\Temporary Internet Files\Content.IE5\4TN6CME8\Graduate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3212976"/>
            <a:ext cx="3134965" cy="327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149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NZ" dirty="0"/>
          </a:p>
        </p:txBody>
      </p:sp>
      <p:sp>
        <p:nvSpPr>
          <p:cNvPr id="6" name="Text Placeholder 5"/>
          <p:cNvSpPr>
            <a:spLocks noGrp="1"/>
          </p:cNvSpPr>
          <p:nvPr>
            <p:ph type="body" idx="1"/>
          </p:nvPr>
        </p:nvSpPr>
        <p:spPr/>
        <p:txBody>
          <a:bodyPr/>
          <a:lstStyle/>
          <a:p>
            <a:pPr algn="ctr"/>
            <a:r>
              <a:rPr lang="en-NZ" dirty="0" smtClean="0"/>
              <a:t>Resources</a:t>
            </a:r>
            <a:endParaRPr lang="en-NZ" dirty="0"/>
          </a:p>
        </p:txBody>
      </p:sp>
      <p:sp>
        <p:nvSpPr>
          <p:cNvPr id="7" name="Text Placeholder 6"/>
          <p:cNvSpPr>
            <a:spLocks noGrp="1"/>
          </p:cNvSpPr>
          <p:nvPr>
            <p:ph type="body" sz="half" idx="3"/>
          </p:nvPr>
        </p:nvSpPr>
        <p:spPr/>
        <p:txBody>
          <a:bodyPr/>
          <a:lstStyle/>
          <a:p>
            <a:pPr algn="ctr"/>
            <a:r>
              <a:rPr lang="en-NZ" dirty="0" smtClean="0"/>
              <a:t>Learning</a:t>
            </a:r>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7794"/>
            <a:ext cx="8753288" cy="236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2"/>
          </p:nvPr>
        </p:nvSpPr>
        <p:spPr>
          <a:xfrm>
            <a:off x="457200" y="2501706"/>
            <a:ext cx="4040188" cy="2884351"/>
          </a:xfrm>
        </p:spPr>
        <p:txBody>
          <a:bodyPr>
            <a:normAutofit/>
          </a:bodyPr>
          <a:lstStyle/>
          <a:p>
            <a:r>
              <a:rPr lang="en-NZ" sz="2200" dirty="0" smtClean="0"/>
              <a:t>E-payroll</a:t>
            </a:r>
            <a:endParaRPr lang="en-NZ" sz="2200" dirty="0" smtClean="0"/>
          </a:p>
          <a:p>
            <a:endParaRPr lang="en-NZ" sz="2200" dirty="0" smtClean="0"/>
          </a:p>
          <a:p>
            <a:r>
              <a:rPr lang="en-NZ" sz="2200" dirty="0" err="1" smtClean="0"/>
              <a:t>Paytech</a:t>
            </a:r>
            <a:r>
              <a:rPr lang="en-NZ" sz="2200" dirty="0" smtClean="0"/>
              <a:t> </a:t>
            </a:r>
            <a:r>
              <a:rPr lang="en-NZ" sz="2200" dirty="0" smtClean="0"/>
              <a:t>advice line</a:t>
            </a:r>
          </a:p>
          <a:p>
            <a:endParaRPr lang="en-NZ" sz="2200" dirty="0"/>
          </a:p>
          <a:p>
            <a:r>
              <a:rPr lang="en-NZ" sz="2200" dirty="0" smtClean="0"/>
              <a:t>Online Resources</a:t>
            </a:r>
          </a:p>
          <a:p>
            <a:pPr marL="109728" indent="0">
              <a:buNone/>
            </a:pPr>
            <a:endParaRPr lang="en-NZ" dirty="0"/>
          </a:p>
        </p:txBody>
      </p:sp>
      <p:sp>
        <p:nvSpPr>
          <p:cNvPr id="8" name="Content Placeholder 7"/>
          <p:cNvSpPr>
            <a:spLocks noGrp="1"/>
          </p:cNvSpPr>
          <p:nvPr>
            <p:ph sz="quarter" idx="4"/>
          </p:nvPr>
        </p:nvSpPr>
        <p:spPr>
          <a:xfrm>
            <a:off x="4645025" y="2501706"/>
            <a:ext cx="4041775" cy="2884351"/>
          </a:xfrm>
        </p:spPr>
        <p:txBody>
          <a:bodyPr/>
          <a:lstStyle/>
          <a:p>
            <a:r>
              <a:rPr lang="en-NZ" sz="2200" dirty="0" smtClean="0"/>
              <a:t>Payroll </a:t>
            </a:r>
            <a:r>
              <a:rPr lang="en-NZ" sz="2200" dirty="0"/>
              <a:t>Practice Guide</a:t>
            </a:r>
          </a:p>
          <a:p>
            <a:endParaRPr lang="en-NZ" dirty="0"/>
          </a:p>
          <a:p>
            <a:r>
              <a:rPr lang="en-NZ" sz="2200" dirty="0"/>
              <a:t>Courses and Certificates</a:t>
            </a:r>
          </a:p>
          <a:p>
            <a:endParaRPr lang="en-NZ" dirty="0" smtClean="0"/>
          </a:p>
          <a:p>
            <a:r>
              <a:rPr lang="en-NZ" dirty="0" smtClean="0"/>
              <a:t>Certification</a:t>
            </a:r>
            <a:endParaRPr lang="en-NZ" dirty="0"/>
          </a:p>
        </p:txBody>
      </p:sp>
      <p:sp>
        <p:nvSpPr>
          <p:cNvPr id="4" name="Footer Placeholder 3"/>
          <p:cNvSpPr>
            <a:spLocks noGrp="1"/>
          </p:cNvSpPr>
          <p:nvPr>
            <p:ph type="ftr" sz="quarter" idx="11"/>
          </p:nvPr>
        </p:nvSpPr>
        <p:spPr/>
        <p:txBody>
          <a:bodyPr/>
          <a:lstStyle/>
          <a:p>
            <a:r>
              <a:rPr lang="en-NZ" smtClean="0"/>
              <a:t>Ange Grylls Consulting</a:t>
            </a:r>
            <a:endParaRPr lang="en-NZ"/>
          </a:p>
        </p:txBody>
      </p:sp>
      <p:sp>
        <p:nvSpPr>
          <p:cNvPr id="5" name="Slide Number Placeholder 4"/>
          <p:cNvSpPr>
            <a:spLocks noGrp="1"/>
          </p:cNvSpPr>
          <p:nvPr>
            <p:ph type="sldNum" sz="quarter" idx="12"/>
          </p:nvPr>
        </p:nvSpPr>
        <p:spPr/>
        <p:txBody>
          <a:bodyPr/>
          <a:lstStyle/>
          <a:p>
            <a:fld id="{46B57B24-67A3-4387-BF58-3590146D38A7}" type="slidenum">
              <a:rPr lang="en-NZ" smtClean="0"/>
              <a:t>4</a:t>
            </a:fld>
            <a:endParaRPr lang="en-NZ"/>
          </a:p>
        </p:txBody>
      </p:sp>
    </p:spTree>
    <p:extLst>
      <p:ext uri="{BB962C8B-B14F-4D97-AF65-F5344CB8AC3E}">
        <p14:creationId xmlns:p14="http://schemas.microsoft.com/office/powerpoint/2010/main" val="273541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50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50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50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additive="base">
                                        <p:cTn id="3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Payroll Specific - Professional Development</a:t>
            </a:r>
          </a:p>
          <a:p>
            <a:pPr marL="109728" indent="0">
              <a:buNone/>
            </a:pPr>
            <a:endParaRPr lang="en-NZ" dirty="0" smtClean="0"/>
          </a:p>
          <a:p>
            <a:r>
              <a:rPr lang="en-NZ" dirty="0" smtClean="0"/>
              <a:t>Set yourself apart from others </a:t>
            </a:r>
            <a:endParaRPr lang="en-NZ" dirty="0" smtClean="0"/>
          </a:p>
          <a:p>
            <a:pPr marL="109728" indent="0">
              <a:buNone/>
            </a:pPr>
            <a:endParaRPr lang="en-NZ" dirty="0" smtClean="0"/>
          </a:p>
          <a:p>
            <a:r>
              <a:rPr lang="en-NZ" dirty="0" smtClean="0"/>
              <a:t>Continual Development – 10 hrs per year</a:t>
            </a:r>
          </a:p>
          <a:p>
            <a:endParaRPr lang="en-NZ" dirty="0"/>
          </a:p>
          <a:p>
            <a:r>
              <a:rPr lang="en-NZ" dirty="0"/>
              <a:t>Can assist with Candidate Selection</a:t>
            </a:r>
          </a:p>
          <a:p>
            <a:endParaRPr lang="en-NZ" dirty="0" smtClean="0"/>
          </a:p>
          <a:p>
            <a:endParaRPr lang="en-NZ" dirty="0" smtClean="0"/>
          </a:p>
          <a:p>
            <a:endParaRPr lang="en-NZ" dirty="0" smtClean="0"/>
          </a:p>
          <a:p>
            <a:endParaRPr lang="en-NZ" dirty="0"/>
          </a:p>
        </p:txBody>
      </p:sp>
      <p:sp>
        <p:nvSpPr>
          <p:cNvPr id="4" name="Footer Placeholder 3"/>
          <p:cNvSpPr>
            <a:spLocks noGrp="1"/>
          </p:cNvSpPr>
          <p:nvPr>
            <p:ph type="ftr" sz="quarter" idx="11"/>
          </p:nvPr>
        </p:nvSpPr>
        <p:spPr/>
        <p:txBody>
          <a:bodyPr/>
          <a:lstStyle/>
          <a:p>
            <a:r>
              <a:rPr lang="en-NZ" smtClean="0"/>
              <a:t>Ange Grylls Consulting</a:t>
            </a:r>
            <a:endParaRPr lang="en-NZ"/>
          </a:p>
        </p:txBody>
      </p:sp>
      <p:sp>
        <p:nvSpPr>
          <p:cNvPr id="5" name="Slide Number Placeholder 4"/>
          <p:cNvSpPr>
            <a:spLocks noGrp="1"/>
          </p:cNvSpPr>
          <p:nvPr>
            <p:ph type="sldNum" sz="quarter" idx="12"/>
          </p:nvPr>
        </p:nvSpPr>
        <p:spPr/>
        <p:txBody>
          <a:bodyPr/>
          <a:lstStyle/>
          <a:p>
            <a:fld id="{46B57B24-67A3-4387-BF58-3590146D38A7}" type="slidenum">
              <a:rPr lang="en-NZ" smtClean="0"/>
              <a:t>5</a:t>
            </a:fld>
            <a:endParaRPr lang="en-NZ"/>
          </a:p>
        </p:txBody>
      </p:sp>
      <p:sp>
        <p:nvSpPr>
          <p:cNvPr id="2" name="Title 1"/>
          <p:cNvSpPr>
            <a:spLocks noGrp="1"/>
          </p:cNvSpPr>
          <p:nvPr>
            <p:ph type="title"/>
          </p:nvPr>
        </p:nvSpPr>
        <p:spPr/>
        <p:txBody>
          <a:bodyPr>
            <a:normAutofit/>
          </a:bodyPr>
          <a:lstStyle/>
          <a:p>
            <a:pPr algn="ctr"/>
            <a:r>
              <a:rPr lang="en-NZ" sz="4500" dirty="0" smtClean="0"/>
              <a:t>Why </a:t>
            </a:r>
            <a:r>
              <a:rPr lang="en-NZ" sz="4500" dirty="0" smtClean="0"/>
              <a:t>you should certify</a:t>
            </a:r>
            <a:endParaRPr lang="en-NZ" sz="4500" dirty="0"/>
          </a:p>
        </p:txBody>
      </p:sp>
      <p:pic>
        <p:nvPicPr>
          <p:cNvPr id="6" name="Picture 2" descr="C:\Users\Ange\AppData\Local\Microsoft\Windows\Temporary Internet Files\Content.IE5\0ANVCRP7\Happy-Gir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221088"/>
            <a:ext cx="2359803"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7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2"/>
            <a:endParaRPr lang="en-NZ" dirty="0" smtClean="0"/>
          </a:p>
          <a:p>
            <a:pPr marL="109728" indent="0">
              <a:buNone/>
            </a:pPr>
            <a:endParaRPr lang="en-NZ" dirty="0"/>
          </a:p>
        </p:txBody>
      </p:sp>
      <p:sp>
        <p:nvSpPr>
          <p:cNvPr id="3" name="Footer Placeholder 2"/>
          <p:cNvSpPr>
            <a:spLocks noGrp="1"/>
          </p:cNvSpPr>
          <p:nvPr>
            <p:ph type="ftr" sz="quarter" idx="11"/>
          </p:nvPr>
        </p:nvSpPr>
        <p:spPr/>
        <p:txBody>
          <a:bodyPr/>
          <a:lstStyle/>
          <a:p>
            <a:r>
              <a:rPr lang="en-NZ" smtClean="0"/>
              <a:t>Ange Grylls Consulting</a:t>
            </a:r>
            <a:endParaRPr lang="en-NZ"/>
          </a:p>
        </p:txBody>
      </p:sp>
      <p:sp>
        <p:nvSpPr>
          <p:cNvPr id="4" name="Slide Number Placeholder 3"/>
          <p:cNvSpPr>
            <a:spLocks noGrp="1"/>
          </p:cNvSpPr>
          <p:nvPr>
            <p:ph type="sldNum" sz="quarter" idx="12"/>
          </p:nvPr>
        </p:nvSpPr>
        <p:spPr/>
        <p:txBody>
          <a:bodyPr/>
          <a:lstStyle/>
          <a:p>
            <a:fld id="{46B57B24-67A3-4387-BF58-3590146D38A7}" type="slidenum">
              <a:rPr lang="en-NZ" smtClean="0"/>
              <a:t>6</a:t>
            </a:fld>
            <a:endParaRPr lang="en-NZ"/>
          </a:p>
        </p:txBody>
      </p:sp>
      <p:sp>
        <p:nvSpPr>
          <p:cNvPr id="5" name="Title 4"/>
          <p:cNvSpPr>
            <a:spLocks noGrp="1"/>
          </p:cNvSpPr>
          <p:nvPr>
            <p:ph type="title"/>
          </p:nvPr>
        </p:nvSpPr>
        <p:spPr/>
        <p:txBody>
          <a:bodyPr>
            <a:normAutofit/>
          </a:bodyPr>
          <a:lstStyle/>
          <a:p>
            <a:r>
              <a:rPr lang="en-NZ" sz="4500" dirty="0" smtClean="0"/>
              <a:t>Certification Matrix</a:t>
            </a:r>
            <a:endParaRPr lang="en-NZ" sz="4500" dirty="0"/>
          </a:p>
        </p:txBody>
      </p:sp>
      <p:graphicFrame>
        <p:nvGraphicFramePr>
          <p:cNvPr id="11" name="Table 10"/>
          <p:cNvGraphicFramePr>
            <a:graphicFrameLocks noGrp="1"/>
          </p:cNvGraphicFramePr>
          <p:nvPr>
            <p:extLst>
              <p:ext uri="{D42A27DB-BD31-4B8C-83A1-F6EECF244321}">
                <p14:modId xmlns:p14="http://schemas.microsoft.com/office/powerpoint/2010/main" val="2759309234"/>
              </p:ext>
            </p:extLst>
          </p:nvPr>
        </p:nvGraphicFramePr>
        <p:xfrm>
          <a:off x="467544" y="1124744"/>
          <a:ext cx="8229599" cy="4847401"/>
        </p:xfrm>
        <a:graphic>
          <a:graphicData uri="http://schemas.openxmlformats.org/drawingml/2006/table">
            <a:tbl>
              <a:tblPr firstRow="1" firstCol="1" bandRow="1">
                <a:tableStyleId>{5C22544A-7EE6-4342-B048-85BDC9FD1C3A}</a:tableStyleId>
              </a:tblPr>
              <a:tblGrid>
                <a:gridCol w="1008112"/>
                <a:gridCol w="600151"/>
                <a:gridCol w="578548"/>
                <a:gridCol w="4819716"/>
                <a:gridCol w="1223072"/>
              </a:tblGrid>
              <a:tr h="580411">
                <a:tc>
                  <a:txBody>
                    <a:bodyPr/>
                    <a:lstStyle/>
                    <a:p>
                      <a:pPr>
                        <a:lnSpc>
                          <a:spcPct val="115000"/>
                        </a:lnSpc>
                        <a:spcAft>
                          <a:spcPts val="750"/>
                        </a:spcAft>
                      </a:pPr>
                      <a:r>
                        <a:rPr lang="en-NZ" sz="1400" dirty="0">
                          <a:effectLst/>
                        </a:rPr>
                        <a:t>Name</a:t>
                      </a:r>
                      <a:endParaRPr lang="en-NZ" sz="900" dirty="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400">
                          <a:effectLst/>
                        </a:rPr>
                        <a:t>Label</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400">
                          <a:effectLst/>
                        </a:rPr>
                        <a:t>Level</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400">
                          <a:effectLst/>
                        </a:rPr>
                        <a:t>Certification description</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400">
                          <a:effectLst/>
                        </a:rPr>
                        <a:t>Qualifying Period</a:t>
                      </a:r>
                      <a:endParaRPr lang="en-NZ" sz="900">
                        <a:effectLst/>
                        <a:latin typeface="Calibri"/>
                        <a:ea typeface="Calibri"/>
                        <a:cs typeface="Times New Roman"/>
                      </a:endParaRPr>
                    </a:p>
                  </a:txBody>
                  <a:tcPr marL="38065" marR="38065" marT="38065" marB="38065" anchor="ctr"/>
                </a:tc>
              </a:tr>
              <a:tr h="1385557">
                <a:tc>
                  <a:txBody>
                    <a:bodyPr/>
                    <a:lstStyle/>
                    <a:p>
                      <a:pPr>
                        <a:lnSpc>
                          <a:spcPct val="115000"/>
                        </a:lnSpc>
                        <a:spcAft>
                          <a:spcPts val="750"/>
                        </a:spcAft>
                      </a:pPr>
                      <a:r>
                        <a:rPr lang="en-NZ" sz="1300">
                          <a:effectLst/>
                        </a:rPr>
                        <a:t>Certified Payroll Technician</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CPT</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1</a:t>
                      </a:r>
                      <a:endParaRPr lang="en-NZ" sz="900">
                        <a:effectLst/>
                        <a:latin typeface="Calibri"/>
                        <a:ea typeface="Calibri"/>
                        <a:cs typeface="Times New Roman"/>
                      </a:endParaRPr>
                    </a:p>
                  </a:txBody>
                  <a:tcPr marL="38065" marR="38065" marT="38065" marB="38065" anchor="ctr"/>
                </a:tc>
                <a:tc>
                  <a:txBody>
                    <a:bodyPr/>
                    <a:lstStyle/>
                    <a:p>
                      <a:pPr marL="342900" lvl="0" indent="-342900">
                        <a:lnSpc>
                          <a:spcPts val="1500"/>
                        </a:lnSpc>
                        <a:spcAft>
                          <a:spcPts val="600"/>
                        </a:spcAft>
                        <a:buFont typeface="Symbol"/>
                        <a:buChar char=""/>
                      </a:pPr>
                      <a:r>
                        <a:rPr lang="en-NZ" sz="1100">
                          <a:effectLst/>
                        </a:rPr>
                        <a:t>Can run basic payroll processing steps, under supervision or within their prescribed authority.</a:t>
                      </a:r>
                      <a:endParaRPr lang="en-NZ" sz="900">
                        <a:effectLst/>
                      </a:endParaRPr>
                    </a:p>
                    <a:p>
                      <a:pPr marL="228600">
                        <a:lnSpc>
                          <a:spcPts val="1500"/>
                        </a:lnSpc>
                        <a:spcAft>
                          <a:spcPts val="600"/>
                        </a:spcAft>
                      </a:pPr>
                      <a:r>
                        <a:rPr lang="en-NZ" sz="1100">
                          <a:effectLst/>
                        </a:rPr>
                        <a:t>or</a:t>
                      </a:r>
                      <a:endParaRPr lang="en-NZ" sz="900">
                        <a:effectLst/>
                      </a:endParaRPr>
                    </a:p>
                    <a:p>
                      <a:pPr marL="342900" lvl="0" indent="-342900">
                        <a:lnSpc>
                          <a:spcPts val="1500"/>
                        </a:lnSpc>
                        <a:spcAft>
                          <a:spcPts val="600"/>
                        </a:spcAft>
                        <a:buFont typeface="Symbol"/>
                        <a:buChar char=""/>
                      </a:pPr>
                      <a:r>
                        <a:rPr lang="en-NZ" sz="1100">
                          <a:effectLst/>
                        </a:rPr>
                        <a:t>Performs part of the payroll process, or other payroll tasks, under supervision or within their prescribed authority.</a:t>
                      </a:r>
                      <a:endParaRPr lang="en-NZ" sz="900">
                        <a:effectLst/>
                      </a:endParaRPr>
                    </a:p>
                    <a:p>
                      <a:pPr marL="457200">
                        <a:lnSpc>
                          <a:spcPts val="1500"/>
                        </a:lnSpc>
                        <a:spcAft>
                          <a:spcPts val="600"/>
                        </a:spcAft>
                      </a:pPr>
                      <a:r>
                        <a:rPr lang="en-NZ" sz="1100">
                          <a:effectLst/>
                        </a:rPr>
                        <a:t> </a:t>
                      </a:r>
                      <a:endParaRPr lang="en-NZ" sz="900">
                        <a:effectLst/>
                      </a:endParaRPr>
                    </a:p>
                    <a:p>
                      <a:pPr marL="342900" lvl="0" indent="-342900">
                        <a:lnSpc>
                          <a:spcPts val="1500"/>
                        </a:lnSpc>
                        <a:spcAft>
                          <a:spcPts val="600"/>
                        </a:spcAft>
                        <a:buFont typeface="Symbol"/>
                        <a:buChar char=""/>
                      </a:pPr>
                      <a:r>
                        <a:rPr lang="en-NZ" sz="1100">
                          <a:effectLst/>
                        </a:rPr>
                        <a:t>Understanding of Payroll Legislation</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More than 6 months</a:t>
                      </a:r>
                      <a:endParaRPr lang="en-NZ" sz="900">
                        <a:effectLst/>
                        <a:latin typeface="Calibri"/>
                        <a:ea typeface="Calibri"/>
                        <a:cs typeface="Times New Roman"/>
                      </a:endParaRPr>
                    </a:p>
                  </a:txBody>
                  <a:tcPr marL="38065" marR="38065" marT="38065" marB="38065"/>
                </a:tc>
              </a:tr>
              <a:tr h="806973">
                <a:tc>
                  <a:txBody>
                    <a:bodyPr/>
                    <a:lstStyle/>
                    <a:p>
                      <a:pPr>
                        <a:lnSpc>
                          <a:spcPct val="115000"/>
                        </a:lnSpc>
                        <a:spcAft>
                          <a:spcPts val="750"/>
                        </a:spcAft>
                      </a:pPr>
                      <a:r>
                        <a:rPr lang="en-NZ" sz="1300">
                          <a:effectLst/>
                        </a:rPr>
                        <a:t>Certified Payroll Practitioner</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CPP</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2</a:t>
                      </a:r>
                      <a:endParaRPr lang="en-NZ" sz="900">
                        <a:effectLst/>
                        <a:latin typeface="Calibri"/>
                        <a:ea typeface="Calibri"/>
                        <a:cs typeface="Times New Roman"/>
                      </a:endParaRPr>
                    </a:p>
                  </a:txBody>
                  <a:tcPr marL="38065" marR="38065" marT="38065" marB="38065" anchor="ctr"/>
                </a:tc>
                <a:tc>
                  <a:txBody>
                    <a:bodyPr/>
                    <a:lstStyle/>
                    <a:p>
                      <a:pPr marL="342900" lvl="0" indent="-342900">
                        <a:lnSpc>
                          <a:spcPts val="1500"/>
                        </a:lnSpc>
                        <a:spcAft>
                          <a:spcPts val="600"/>
                        </a:spcAft>
                        <a:buFont typeface="Symbol"/>
                        <a:buChar char=""/>
                      </a:pPr>
                      <a:r>
                        <a:rPr lang="en-NZ" sz="1100">
                          <a:effectLst/>
                        </a:rPr>
                        <a:t>Can run a payroll end to end at an intermediate level under supervision or within their prescribed authority.</a:t>
                      </a:r>
                      <a:endParaRPr lang="en-NZ" sz="900">
                        <a:effectLst/>
                      </a:endParaRPr>
                    </a:p>
                    <a:p>
                      <a:pPr marL="457200">
                        <a:lnSpc>
                          <a:spcPts val="1500"/>
                        </a:lnSpc>
                        <a:spcAft>
                          <a:spcPts val="600"/>
                        </a:spcAft>
                      </a:pPr>
                      <a:r>
                        <a:rPr lang="en-NZ" sz="1100">
                          <a:effectLst/>
                        </a:rPr>
                        <a:t> </a:t>
                      </a:r>
                      <a:endParaRPr lang="en-NZ" sz="900">
                        <a:effectLst/>
                      </a:endParaRPr>
                    </a:p>
                    <a:p>
                      <a:pPr marL="342900" lvl="0" indent="-342900">
                        <a:lnSpc>
                          <a:spcPts val="1500"/>
                        </a:lnSpc>
                        <a:spcAft>
                          <a:spcPts val="600"/>
                        </a:spcAft>
                        <a:buFont typeface="Symbol"/>
                        <a:buChar char=""/>
                      </a:pPr>
                      <a:r>
                        <a:rPr lang="en-NZ" sz="1100">
                          <a:effectLst/>
                        </a:rPr>
                        <a:t>Excellent Understanding of Payroll Legislation</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Over 2 years</a:t>
                      </a:r>
                      <a:endParaRPr lang="en-NZ" sz="900">
                        <a:effectLst/>
                        <a:latin typeface="Calibri"/>
                        <a:ea typeface="Calibri"/>
                        <a:cs typeface="Times New Roman"/>
                      </a:endParaRPr>
                    </a:p>
                  </a:txBody>
                  <a:tcPr marL="38065" marR="38065" marT="38065" marB="38065"/>
                </a:tc>
              </a:tr>
              <a:tr h="1263750">
                <a:tc>
                  <a:txBody>
                    <a:bodyPr/>
                    <a:lstStyle/>
                    <a:p>
                      <a:pPr>
                        <a:lnSpc>
                          <a:spcPct val="115000"/>
                        </a:lnSpc>
                        <a:spcAft>
                          <a:spcPts val="750"/>
                        </a:spcAft>
                      </a:pPr>
                      <a:r>
                        <a:rPr lang="en-NZ" sz="1300">
                          <a:effectLst/>
                        </a:rPr>
                        <a:t>Certified Payroll Consultant</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CPC</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3</a:t>
                      </a:r>
                      <a:endParaRPr lang="en-NZ" sz="900">
                        <a:effectLst/>
                        <a:latin typeface="Calibri"/>
                        <a:ea typeface="Calibri"/>
                        <a:cs typeface="Times New Roman"/>
                      </a:endParaRPr>
                    </a:p>
                  </a:txBody>
                  <a:tcPr marL="38065" marR="38065" marT="38065" marB="38065" anchor="ctr"/>
                </a:tc>
                <a:tc>
                  <a:txBody>
                    <a:bodyPr/>
                    <a:lstStyle/>
                    <a:p>
                      <a:pPr marL="342900" lvl="0" indent="-342900">
                        <a:lnSpc>
                          <a:spcPts val="1500"/>
                        </a:lnSpc>
                        <a:spcAft>
                          <a:spcPts val="0"/>
                        </a:spcAft>
                        <a:buFont typeface="Symbol"/>
                        <a:buChar char=""/>
                      </a:pPr>
                      <a:r>
                        <a:rPr lang="en-NZ" sz="1100">
                          <a:effectLst/>
                        </a:rPr>
                        <a:t>Can implement &amp; configure payroll processes and payroll system criteria and resolve complex payroll issues.</a:t>
                      </a:r>
                      <a:endParaRPr lang="en-NZ" sz="900">
                        <a:effectLst/>
                      </a:endParaRPr>
                    </a:p>
                    <a:p>
                      <a:pPr marL="457200" indent="-228600">
                        <a:lnSpc>
                          <a:spcPts val="1500"/>
                        </a:lnSpc>
                        <a:spcAft>
                          <a:spcPts val="600"/>
                        </a:spcAft>
                      </a:pPr>
                      <a:r>
                        <a:rPr lang="en-NZ" sz="1100">
                          <a:effectLst/>
                        </a:rPr>
                        <a:t> </a:t>
                      </a:r>
                      <a:endParaRPr lang="en-NZ" sz="900">
                        <a:effectLst/>
                      </a:endParaRPr>
                    </a:p>
                    <a:p>
                      <a:pPr marL="342900" lvl="0" indent="-342900">
                        <a:lnSpc>
                          <a:spcPts val="1500"/>
                        </a:lnSpc>
                        <a:spcAft>
                          <a:spcPts val="0"/>
                        </a:spcAft>
                        <a:buFont typeface="Symbol"/>
                        <a:buChar char=""/>
                      </a:pPr>
                      <a:r>
                        <a:rPr lang="en-NZ" sz="1100">
                          <a:effectLst/>
                        </a:rPr>
                        <a:t>Sound knowledge of  audit and review processes to mitigate errors and risk</a:t>
                      </a:r>
                      <a:endParaRPr lang="en-NZ" sz="900">
                        <a:effectLst/>
                      </a:endParaRPr>
                    </a:p>
                    <a:p>
                      <a:pPr marL="457200" indent="-228600">
                        <a:lnSpc>
                          <a:spcPts val="1500"/>
                        </a:lnSpc>
                        <a:spcAft>
                          <a:spcPts val="600"/>
                        </a:spcAft>
                      </a:pPr>
                      <a:r>
                        <a:rPr lang="en-NZ" sz="1100">
                          <a:effectLst/>
                        </a:rPr>
                        <a:t> </a:t>
                      </a:r>
                      <a:endParaRPr lang="en-NZ" sz="900">
                        <a:effectLst/>
                      </a:endParaRPr>
                    </a:p>
                    <a:p>
                      <a:pPr marL="342900" lvl="0" indent="-342900">
                        <a:lnSpc>
                          <a:spcPts val="1500"/>
                        </a:lnSpc>
                        <a:spcAft>
                          <a:spcPts val="0"/>
                        </a:spcAft>
                        <a:buFont typeface="Symbol"/>
                        <a:buChar char=""/>
                      </a:pPr>
                      <a:r>
                        <a:rPr lang="en-NZ" sz="1100">
                          <a:effectLst/>
                        </a:rPr>
                        <a:t>Proficient Understanding of Payroll Legislation</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dirty="0">
                          <a:effectLst/>
                        </a:rPr>
                        <a:t>3+ years CPS</a:t>
                      </a:r>
                      <a:endParaRPr lang="en-NZ" sz="900" dirty="0">
                        <a:effectLst/>
                      </a:endParaRPr>
                    </a:p>
                    <a:p>
                      <a:pPr>
                        <a:lnSpc>
                          <a:spcPct val="115000"/>
                        </a:lnSpc>
                        <a:spcAft>
                          <a:spcPts val="750"/>
                        </a:spcAft>
                      </a:pPr>
                      <a:r>
                        <a:rPr lang="en-NZ" sz="1300" dirty="0">
                          <a:effectLst/>
                        </a:rPr>
                        <a:t>More than 6 months in role</a:t>
                      </a:r>
                      <a:endParaRPr lang="en-NZ" sz="900" dirty="0">
                        <a:effectLst/>
                        <a:latin typeface="Calibri"/>
                        <a:ea typeface="Calibri"/>
                        <a:cs typeface="Times New Roman"/>
                      </a:endParaRPr>
                    </a:p>
                  </a:txBody>
                  <a:tcPr marL="38065" marR="38065" marT="38065" marB="38065"/>
                </a:tc>
              </a:tr>
            </a:tbl>
          </a:graphicData>
        </a:graphic>
      </p:graphicFrame>
    </p:spTree>
    <p:extLst>
      <p:ext uri="{BB962C8B-B14F-4D97-AF65-F5344CB8AC3E}">
        <p14:creationId xmlns:p14="http://schemas.microsoft.com/office/powerpoint/2010/main" val="2134960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NZ" dirty="0" smtClean="0"/>
          </a:p>
          <a:p>
            <a:endParaRPr lang="en-NZ" dirty="0" smtClean="0"/>
          </a:p>
        </p:txBody>
      </p:sp>
      <p:sp>
        <p:nvSpPr>
          <p:cNvPr id="3" name="Footer Placeholder 2"/>
          <p:cNvSpPr>
            <a:spLocks noGrp="1"/>
          </p:cNvSpPr>
          <p:nvPr>
            <p:ph type="ftr" sz="quarter" idx="11"/>
          </p:nvPr>
        </p:nvSpPr>
        <p:spPr/>
        <p:txBody>
          <a:bodyPr/>
          <a:lstStyle/>
          <a:p>
            <a:r>
              <a:rPr lang="en-NZ" smtClean="0"/>
              <a:t>Ange Grylls Consulting</a:t>
            </a:r>
            <a:endParaRPr lang="en-NZ"/>
          </a:p>
        </p:txBody>
      </p:sp>
      <p:sp>
        <p:nvSpPr>
          <p:cNvPr id="4" name="Slide Number Placeholder 3"/>
          <p:cNvSpPr>
            <a:spLocks noGrp="1"/>
          </p:cNvSpPr>
          <p:nvPr>
            <p:ph type="sldNum" sz="quarter" idx="12"/>
          </p:nvPr>
        </p:nvSpPr>
        <p:spPr/>
        <p:txBody>
          <a:bodyPr/>
          <a:lstStyle/>
          <a:p>
            <a:fld id="{46B57B24-67A3-4387-BF58-3590146D38A7}" type="slidenum">
              <a:rPr lang="en-NZ" smtClean="0"/>
              <a:t>7</a:t>
            </a:fld>
            <a:endParaRPr lang="en-NZ"/>
          </a:p>
        </p:txBody>
      </p:sp>
      <p:sp>
        <p:nvSpPr>
          <p:cNvPr id="5" name="Title 4"/>
          <p:cNvSpPr>
            <a:spLocks noGrp="1"/>
          </p:cNvSpPr>
          <p:nvPr>
            <p:ph type="title"/>
          </p:nvPr>
        </p:nvSpPr>
        <p:spPr/>
        <p:txBody>
          <a:bodyPr>
            <a:normAutofit/>
          </a:bodyPr>
          <a:lstStyle/>
          <a:p>
            <a:r>
              <a:rPr lang="en-NZ" sz="4500" dirty="0"/>
              <a:t>Certification Matrix</a:t>
            </a:r>
          </a:p>
        </p:txBody>
      </p:sp>
      <p:graphicFrame>
        <p:nvGraphicFramePr>
          <p:cNvPr id="7" name="Table 6"/>
          <p:cNvGraphicFramePr>
            <a:graphicFrameLocks noGrp="1"/>
          </p:cNvGraphicFramePr>
          <p:nvPr>
            <p:extLst>
              <p:ext uri="{D42A27DB-BD31-4B8C-83A1-F6EECF244321}">
                <p14:modId xmlns:p14="http://schemas.microsoft.com/office/powerpoint/2010/main" val="4046574436"/>
              </p:ext>
            </p:extLst>
          </p:nvPr>
        </p:nvGraphicFramePr>
        <p:xfrm>
          <a:off x="467544" y="1268760"/>
          <a:ext cx="8229599" cy="4779399"/>
        </p:xfrm>
        <a:graphic>
          <a:graphicData uri="http://schemas.openxmlformats.org/drawingml/2006/table">
            <a:tbl>
              <a:tblPr firstRow="1" firstCol="1" bandRow="1">
                <a:tableStyleId>{5C22544A-7EE6-4342-B048-85BDC9FD1C3A}</a:tableStyleId>
              </a:tblPr>
              <a:tblGrid>
                <a:gridCol w="960695"/>
                <a:gridCol w="647568"/>
                <a:gridCol w="578548"/>
                <a:gridCol w="4819716"/>
                <a:gridCol w="1223072"/>
              </a:tblGrid>
              <a:tr h="580411">
                <a:tc>
                  <a:txBody>
                    <a:bodyPr/>
                    <a:lstStyle/>
                    <a:p>
                      <a:pPr>
                        <a:lnSpc>
                          <a:spcPct val="115000"/>
                        </a:lnSpc>
                        <a:spcAft>
                          <a:spcPts val="750"/>
                        </a:spcAft>
                      </a:pPr>
                      <a:r>
                        <a:rPr lang="en-NZ" sz="1400" dirty="0">
                          <a:effectLst/>
                        </a:rPr>
                        <a:t>Name</a:t>
                      </a:r>
                      <a:endParaRPr lang="en-NZ" sz="900" dirty="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400">
                          <a:effectLst/>
                        </a:rPr>
                        <a:t>Label</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400">
                          <a:effectLst/>
                        </a:rPr>
                        <a:t>Level</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400">
                          <a:effectLst/>
                        </a:rPr>
                        <a:t>Certification description</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400">
                          <a:effectLst/>
                        </a:rPr>
                        <a:t>Qualifying Period</a:t>
                      </a:r>
                      <a:endParaRPr lang="en-NZ" sz="900">
                        <a:effectLst/>
                        <a:latin typeface="Calibri"/>
                        <a:ea typeface="Calibri"/>
                        <a:cs typeface="Times New Roman"/>
                      </a:endParaRPr>
                    </a:p>
                  </a:txBody>
                  <a:tcPr marL="38065" marR="38065" marT="38065" marB="38065" anchor="ctr"/>
                </a:tc>
              </a:tr>
              <a:tr h="1359165">
                <a:tc>
                  <a:txBody>
                    <a:bodyPr/>
                    <a:lstStyle/>
                    <a:p>
                      <a:pPr>
                        <a:lnSpc>
                          <a:spcPct val="115000"/>
                        </a:lnSpc>
                        <a:spcAft>
                          <a:spcPts val="750"/>
                        </a:spcAft>
                      </a:pPr>
                      <a:r>
                        <a:rPr lang="en-NZ" sz="1300" dirty="0">
                          <a:effectLst/>
                        </a:rPr>
                        <a:t>Certified Payroll Specialist</a:t>
                      </a:r>
                      <a:endParaRPr lang="en-NZ" sz="900" dirty="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dirty="0">
                          <a:effectLst/>
                        </a:rPr>
                        <a:t>CPS</a:t>
                      </a:r>
                      <a:endParaRPr lang="en-NZ" sz="900" dirty="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dirty="0">
                          <a:effectLst/>
                        </a:rPr>
                        <a:t>3a</a:t>
                      </a:r>
                      <a:endParaRPr lang="en-NZ" sz="900" dirty="0">
                        <a:effectLst/>
                        <a:latin typeface="Calibri"/>
                        <a:ea typeface="Calibri"/>
                        <a:cs typeface="Times New Roman"/>
                      </a:endParaRPr>
                    </a:p>
                  </a:txBody>
                  <a:tcPr marL="38065" marR="38065" marT="38065" marB="38065" anchor="ctr"/>
                </a:tc>
                <a:tc>
                  <a:txBody>
                    <a:bodyPr/>
                    <a:lstStyle/>
                    <a:p>
                      <a:pPr marL="342900" lvl="0" indent="-342900">
                        <a:lnSpc>
                          <a:spcPts val="1500"/>
                        </a:lnSpc>
                        <a:spcAft>
                          <a:spcPts val="0"/>
                        </a:spcAft>
                        <a:buFont typeface="Symbol"/>
                        <a:buChar char=""/>
                      </a:pPr>
                      <a:r>
                        <a:rPr lang="en-NZ" sz="1100" dirty="0">
                          <a:effectLst/>
                        </a:rPr>
                        <a:t>Senior Practitioner that manages payroll, end to end at an advanced level</a:t>
                      </a:r>
                      <a:endParaRPr lang="en-NZ" sz="900" dirty="0">
                        <a:effectLst/>
                      </a:endParaRPr>
                    </a:p>
                    <a:p>
                      <a:pPr marL="457200">
                        <a:lnSpc>
                          <a:spcPts val="1500"/>
                        </a:lnSpc>
                        <a:spcAft>
                          <a:spcPts val="0"/>
                        </a:spcAft>
                      </a:pPr>
                      <a:r>
                        <a:rPr lang="en-NZ" sz="1100" dirty="0">
                          <a:effectLst/>
                        </a:rPr>
                        <a:t> </a:t>
                      </a:r>
                      <a:endParaRPr lang="en-NZ" sz="900" dirty="0">
                        <a:effectLst/>
                      </a:endParaRPr>
                    </a:p>
                    <a:p>
                      <a:pPr marL="342900" lvl="0" indent="-342900">
                        <a:lnSpc>
                          <a:spcPts val="1500"/>
                        </a:lnSpc>
                        <a:spcAft>
                          <a:spcPts val="0"/>
                        </a:spcAft>
                        <a:buFont typeface="Symbol"/>
                        <a:buChar char=""/>
                      </a:pPr>
                      <a:r>
                        <a:rPr lang="en-NZ" sz="1100" dirty="0">
                          <a:effectLst/>
                        </a:rPr>
                        <a:t>Proficient Understanding of Payroll Legislation</a:t>
                      </a:r>
                      <a:endParaRPr lang="en-NZ" sz="900" dirty="0">
                        <a:effectLst/>
                      </a:endParaRPr>
                    </a:p>
                    <a:p>
                      <a:pPr marL="457200">
                        <a:lnSpc>
                          <a:spcPct val="115000"/>
                        </a:lnSpc>
                        <a:spcAft>
                          <a:spcPts val="0"/>
                        </a:spcAft>
                      </a:pPr>
                      <a:r>
                        <a:rPr lang="en-NZ" sz="1100" dirty="0">
                          <a:effectLst/>
                        </a:rPr>
                        <a:t> </a:t>
                      </a:r>
                      <a:endParaRPr lang="en-NZ" sz="900" dirty="0">
                        <a:effectLst/>
                      </a:endParaRPr>
                    </a:p>
                    <a:p>
                      <a:pPr marL="342900" lvl="0" indent="-342900">
                        <a:lnSpc>
                          <a:spcPts val="1500"/>
                        </a:lnSpc>
                        <a:spcAft>
                          <a:spcPts val="0"/>
                        </a:spcAft>
                        <a:buFont typeface="Symbol"/>
                        <a:buChar char=""/>
                      </a:pPr>
                      <a:r>
                        <a:rPr lang="en-NZ" sz="1100" dirty="0">
                          <a:effectLst/>
                        </a:rPr>
                        <a:t>Interacts at a senior level within the business</a:t>
                      </a:r>
                      <a:endParaRPr lang="en-NZ" sz="900" dirty="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3+ years CPP</a:t>
                      </a:r>
                      <a:endParaRPr lang="en-NZ" sz="900">
                        <a:effectLst/>
                      </a:endParaRPr>
                    </a:p>
                    <a:p>
                      <a:pPr>
                        <a:lnSpc>
                          <a:spcPct val="115000"/>
                        </a:lnSpc>
                        <a:spcAft>
                          <a:spcPts val="750"/>
                        </a:spcAft>
                      </a:pPr>
                      <a:r>
                        <a:rPr lang="en-NZ" sz="1300">
                          <a:effectLst/>
                        </a:rPr>
                        <a:t>More than 6 months in role</a:t>
                      </a:r>
                      <a:endParaRPr lang="en-NZ" sz="900">
                        <a:effectLst/>
                      </a:endParaRPr>
                    </a:p>
                    <a:p>
                      <a:pPr>
                        <a:lnSpc>
                          <a:spcPct val="115000"/>
                        </a:lnSpc>
                        <a:spcAft>
                          <a:spcPts val="750"/>
                        </a:spcAft>
                      </a:pPr>
                      <a:r>
                        <a:rPr lang="en-NZ" sz="1300">
                          <a:effectLst/>
                        </a:rPr>
                        <a:t>No direct reports</a:t>
                      </a:r>
                      <a:endParaRPr lang="en-NZ" sz="900">
                        <a:effectLst/>
                        <a:latin typeface="Calibri"/>
                        <a:ea typeface="Calibri"/>
                        <a:cs typeface="Times New Roman"/>
                      </a:endParaRPr>
                    </a:p>
                  </a:txBody>
                  <a:tcPr marL="38065" marR="38065" marT="38065" marB="38065"/>
                </a:tc>
              </a:tr>
              <a:tr h="1750979">
                <a:tc>
                  <a:txBody>
                    <a:bodyPr/>
                    <a:lstStyle/>
                    <a:p>
                      <a:pPr>
                        <a:lnSpc>
                          <a:spcPct val="115000"/>
                        </a:lnSpc>
                        <a:spcAft>
                          <a:spcPts val="750"/>
                        </a:spcAft>
                      </a:pPr>
                      <a:r>
                        <a:rPr lang="en-NZ" sz="1300" dirty="0">
                          <a:effectLst/>
                        </a:rPr>
                        <a:t>Certified Payroll Leader</a:t>
                      </a:r>
                      <a:endParaRPr lang="en-NZ" sz="900" dirty="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CPL</a:t>
                      </a:r>
                      <a:endParaRPr lang="en-NZ" sz="90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a:effectLst/>
                        </a:rPr>
                        <a:t>4</a:t>
                      </a:r>
                      <a:endParaRPr lang="en-NZ" sz="900">
                        <a:effectLst/>
                        <a:latin typeface="Calibri"/>
                        <a:ea typeface="Calibri"/>
                        <a:cs typeface="Times New Roman"/>
                      </a:endParaRPr>
                    </a:p>
                  </a:txBody>
                  <a:tcPr marL="38065" marR="38065" marT="38065" marB="38065" anchor="ctr"/>
                </a:tc>
                <a:tc>
                  <a:txBody>
                    <a:bodyPr/>
                    <a:lstStyle/>
                    <a:p>
                      <a:pPr marL="342900" lvl="0" indent="-342900">
                        <a:lnSpc>
                          <a:spcPts val="1500"/>
                        </a:lnSpc>
                        <a:spcAft>
                          <a:spcPts val="0"/>
                        </a:spcAft>
                        <a:buFont typeface="Symbol"/>
                        <a:buChar char=""/>
                      </a:pPr>
                      <a:r>
                        <a:rPr lang="en-NZ" sz="1100" dirty="0">
                          <a:effectLst/>
                        </a:rPr>
                        <a:t>Meets all the requirements set at the previous certification levels (CPT, CPP) and may have consulting experience under CPC (optional)</a:t>
                      </a:r>
                      <a:endParaRPr lang="en-NZ" sz="900" dirty="0">
                        <a:effectLst/>
                      </a:endParaRPr>
                    </a:p>
                    <a:p>
                      <a:pPr marL="457200">
                        <a:lnSpc>
                          <a:spcPts val="1500"/>
                        </a:lnSpc>
                        <a:spcAft>
                          <a:spcPts val="0"/>
                        </a:spcAft>
                      </a:pPr>
                      <a:r>
                        <a:rPr lang="en-NZ" sz="1100" dirty="0">
                          <a:effectLst/>
                        </a:rPr>
                        <a:t> </a:t>
                      </a:r>
                      <a:endParaRPr lang="en-NZ" sz="900" dirty="0">
                        <a:effectLst/>
                      </a:endParaRPr>
                    </a:p>
                    <a:p>
                      <a:pPr marL="342900" lvl="0" indent="-342900">
                        <a:lnSpc>
                          <a:spcPts val="1500"/>
                        </a:lnSpc>
                        <a:spcAft>
                          <a:spcPts val="0"/>
                        </a:spcAft>
                        <a:buFont typeface="Symbol"/>
                        <a:buChar char=""/>
                      </a:pPr>
                      <a:r>
                        <a:rPr lang="en-NZ" sz="1100" dirty="0">
                          <a:effectLst/>
                        </a:rPr>
                        <a:t>Leads and manages staff in a payroll environment.</a:t>
                      </a:r>
                      <a:endParaRPr lang="en-NZ" sz="900" dirty="0">
                        <a:effectLst/>
                      </a:endParaRPr>
                    </a:p>
                    <a:p>
                      <a:pPr>
                        <a:lnSpc>
                          <a:spcPts val="1500"/>
                        </a:lnSpc>
                        <a:spcAft>
                          <a:spcPts val="0"/>
                        </a:spcAft>
                      </a:pPr>
                      <a:r>
                        <a:rPr lang="en-NZ" sz="1100" dirty="0">
                          <a:effectLst/>
                        </a:rPr>
                        <a:t> </a:t>
                      </a:r>
                      <a:endParaRPr lang="en-NZ" sz="900" dirty="0">
                        <a:effectLst/>
                      </a:endParaRPr>
                    </a:p>
                    <a:p>
                      <a:pPr marL="342900" lvl="0" indent="-342900">
                        <a:lnSpc>
                          <a:spcPts val="1500"/>
                        </a:lnSpc>
                        <a:spcAft>
                          <a:spcPts val="0"/>
                        </a:spcAft>
                        <a:buFont typeface="Symbol"/>
                        <a:buChar char=""/>
                      </a:pPr>
                      <a:r>
                        <a:rPr lang="en-NZ" sz="1100" dirty="0">
                          <a:effectLst/>
                        </a:rPr>
                        <a:t>Sound payroll knowledge and experience that enables complex payroll issue </a:t>
                      </a:r>
                      <a:r>
                        <a:rPr lang="en-NZ" sz="1100" dirty="0" smtClean="0">
                          <a:effectLst/>
                        </a:rPr>
                        <a:t>resolution</a:t>
                      </a:r>
                    </a:p>
                    <a:p>
                      <a:pPr marL="0" lvl="0" indent="0">
                        <a:lnSpc>
                          <a:spcPts val="1500"/>
                        </a:lnSpc>
                        <a:spcAft>
                          <a:spcPts val="0"/>
                        </a:spcAft>
                        <a:buFont typeface="Symbol"/>
                        <a:buNone/>
                      </a:pPr>
                      <a:endParaRPr lang="en-NZ" sz="900" dirty="0">
                        <a:effectLst/>
                      </a:endParaRPr>
                    </a:p>
                    <a:p>
                      <a:pPr marL="342900" lvl="0" indent="-342900">
                        <a:lnSpc>
                          <a:spcPts val="1500"/>
                        </a:lnSpc>
                        <a:spcAft>
                          <a:spcPts val="0"/>
                        </a:spcAft>
                        <a:buFont typeface="Symbol"/>
                        <a:buChar char=""/>
                      </a:pPr>
                      <a:r>
                        <a:rPr lang="en-NZ" sz="1100" dirty="0">
                          <a:effectLst/>
                        </a:rPr>
                        <a:t>Experience with implementing audit and review processes to mitigate errors and risk</a:t>
                      </a:r>
                      <a:endParaRPr lang="en-NZ" sz="900" dirty="0">
                        <a:effectLst/>
                      </a:endParaRPr>
                    </a:p>
                    <a:p>
                      <a:pPr marL="457200">
                        <a:lnSpc>
                          <a:spcPts val="1500"/>
                        </a:lnSpc>
                        <a:spcAft>
                          <a:spcPts val="0"/>
                        </a:spcAft>
                      </a:pPr>
                      <a:r>
                        <a:rPr lang="en-NZ" sz="1100" dirty="0">
                          <a:effectLst/>
                        </a:rPr>
                        <a:t> </a:t>
                      </a:r>
                      <a:endParaRPr lang="en-NZ" sz="900" dirty="0">
                        <a:effectLst/>
                      </a:endParaRPr>
                    </a:p>
                    <a:p>
                      <a:pPr marL="342900" lvl="0" indent="-342900">
                        <a:lnSpc>
                          <a:spcPts val="1500"/>
                        </a:lnSpc>
                        <a:spcAft>
                          <a:spcPts val="0"/>
                        </a:spcAft>
                        <a:buFont typeface="Symbol"/>
                        <a:buChar char=""/>
                      </a:pPr>
                      <a:r>
                        <a:rPr lang="en-NZ" sz="1100" dirty="0">
                          <a:effectLst/>
                        </a:rPr>
                        <a:t>Proficient Understanding of Payroll Legislation</a:t>
                      </a:r>
                      <a:endParaRPr lang="en-NZ" sz="900" dirty="0">
                        <a:effectLst/>
                        <a:latin typeface="Calibri"/>
                        <a:ea typeface="Calibri"/>
                        <a:cs typeface="Times New Roman"/>
                      </a:endParaRPr>
                    </a:p>
                  </a:txBody>
                  <a:tcPr marL="38065" marR="38065" marT="38065" marB="38065" anchor="ctr"/>
                </a:tc>
                <a:tc>
                  <a:txBody>
                    <a:bodyPr/>
                    <a:lstStyle/>
                    <a:p>
                      <a:pPr>
                        <a:lnSpc>
                          <a:spcPct val="115000"/>
                        </a:lnSpc>
                        <a:spcAft>
                          <a:spcPts val="750"/>
                        </a:spcAft>
                      </a:pPr>
                      <a:r>
                        <a:rPr lang="en-NZ" sz="1300" dirty="0">
                          <a:effectLst/>
                        </a:rPr>
                        <a:t>3+ years CPS</a:t>
                      </a:r>
                      <a:endParaRPr lang="en-NZ" sz="900" dirty="0">
                        <a:effectLst/>
                      </a:endParaRPr>
                    </a:p>
                    <a:p>
                      <a:pPr>
                        <a:lnSpc>
                          <a:spcPct val="115000"/>
                        </a:lnSpc>
                        <a:spcAft>
                          <a:spcPts val="750"/>
                        </a:spcAft>
                      </a:pPr>
                      <a:r>
                        <a:rPr lang="en-NZ" sz="1300" dirty="0">
                          <a:effectLst/>
                        </a:rPr>
                        <a:t>1 or more direct reports</a:t>
                      </a:r>
                      <a:endParaRPr lang="en-NZ" sz="900" dirty="0">
                        <a:effectLst/>
                      </a:endParaRPr>
                    </a:p>
                    <a:p>
                      <a:pPr>
                        <a:lnSpc>
                          <a:spcPct val="115000"/>
                        </a:lnSpc>
                        <a:spcAft>
                          <a:spcPts val="750"/>
                        </a:spcAft>
                      </a:pPr>
                      <a:r>
                        <a:rPr lang="en-NZ" sz="1300" dirty="0">
                          <a:effectLst/>
                        </a:rPr>
                        <a:t>More than 12 months in leadership role</a:t>
                      </a:r>
                      <a:endParaRPr lang="en-NZ" sz="900" dirty="0">
                        <a:effectLst/>
                        <a:latin typeface="Calibri"/>
                        <a:ea typeface="Calibri"/>
                        <a:cs typeface="Times New Roman"/>
                      </a:endParaRPr>
                    </a:p>
                  </a:txBody>
                  <a:tcPr marL="38065" marR="38065" marT="38065" marB="38065"/>
                </a:tc>
              </a:tr>
            </a:tbl>
          </a:graphicData>
        </a:graphic>
      </p:graphicFrame>
    </p:spTree>
    <p:extLst>
      <p:ext uri="{BB962C8B-B14F-4D97-AF65-F5344CB8AC3E}">
        <p14:creationId xmlns:p14="http://schemas.microsoft.com/office/powerpoint/2010/main" val="1977288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NZ" sz="2900" dirty="0" smtClean="0"/>
              <a:t>Email </a:t>
            </a:r>
            <a:r>
              <a:rPr lang="en-NZ" sz="2900" dirty="0" smtClean="0">
                <a:hlinkClick r:id="rId3"/>
              </a:rPr>
              <a:t>webtech@nzppa.co.nz</a:t>
            </a:r>
            <a:r>
              <a:rPr lang="en-NZ" sz="2900" dirty="0" smtClean="0"/>
              <a:t> for access to the certification area online</a:t>
            </a:r>
          </a:p>
          <a:p>
            <a:pPr marL="109728" indent="0">
              <a:buNone/>
            </a:pPr>
            <a:endParaRPr lang="en-NZ" dirty="0"/>
          </a:p>
          <a:p>
            <a:pPr marL="109728" indent="0">
              <a:buNone/>
            </a:pPr>
            <a:r>
              <a:rPr lang="en-NZ" sz="2900" dirty="0" smtClean="0"/>
              <a:t>Download and complete the forms, then submit them</a:t>
            </a:r>
          </a:p>
          <a:p>
            <a:pPr marL="109728" indent="0">
              <a:buNone/>
            </a:pPr>
            <a:endParaRPr lang="en-NZ" dirty="0" smtClean="0"/>
          </a:p>
          <a:p>
            <a:pPr marL="880110" lvl="1" indent="-514350">
              <a:buFont typeface="+mj-lt"/>
              <a:buAutoNum type="arabicPeriod"/>
            </a:pPr>
            <a:r>
              <a:rPr lang="en-NZ" sz="2100" dirty="0" smtClean="0"/>
              <a:t>Application form</a:t>
            </a:r>
          </a:p>
          <a:p>
            <a:pPr marL="822960" lvl="1" indent="-457200">
              <a:buFont typeface="+mj-lt"/>
              <a:buAutoNum type="arabicPeriod"/>
            </a:pPr>
            <a:endParaRPr lang="en-NZ" sz="2100" dirty="0"/>
          </a:p>
          <a:p>
            <a:pPr marL="880110" lvl="1" indent="-514350">
              <a:buFont typeface="+mj-lt"/>
              <a:buAutoNum type="arabicPeriod"/>
            </a:pPr>
            <a:r>
              <a:rPr lang="en-NZ" sz="2100" dirty="0" smtClean="0"/>
              <a:t>Verification Form</a:t>
            </a:r>
          </a:p>
          <a:p>
            <a:pPr marL="822960" lvl="1" indent="-457200">
              <a:buFont typeface="+mj-lt"/>
              <a:buAutoNum type="arabicPeriod"/>
            </a:pPr>
            <a:endParaRPr lang="en-NZ" sz="2100" dirty="0" smtClean="0"/>
          </a:p>
          <a:p>
            <a:pPr marL="880110" lvl="1" indent="-514350">
              <a:buFont typeface="+mj-lt"/>
              <a:buAutoNum type="arabicPeriod"/>
            </a:pPr>
            <a:r>
              <a:rPr lang="en-NZ" sz="2100" dirty="0" smtClean="0"/>
              <a:t>CV </a:t>
            </a:r>
            <a:r>
              <a:rPr lang="en-NZ" sz="2100" dirty="0"/>
              <a:t>Template Form. (or attach a current cv)</a:t>
            </a:r>
            <a:br>
              <a:rPr lang="en-NZ" sz="2100" dirty="0"/>
            </a:br>
            <a:endParaRPr lang="en-NZ" sz="2100" dirty="0"/>
          </a:p>
          <a:p>
            <a:pPr marL="880110" lvl="1" indent="-514350">
              <a:buFont typeface="+mj-lt"/>
              <a:buAutoNum type="arabicPeriod"/>
            </a:pPr>
            <a:r>
              <a:rPr lang="en-NZ" sz="2100" dirty="0"/>
              <a:t>Organisation Chart and Job Description.</a:t>
            </a:r>
          </a:p>
          <a:p>
            <a:pPr marL="365760" lvl="1" indent="0">
              <a:buNone/>
            </a:pPr>
            <a:endParaRPr lang="en-NZ" dirty="0"/>
          </a:p>
          <a:p>
            <a:pPr marL="109728" indent="0">
              <a:buNone/>
            </a:pPr>
            <a:endParaRPr lang="en-NZ" dirty="0" smtClean="0"/>
          </a:p>
        </p:txBody>
      </p:sp>
      <p:sp>
        <p:nvSpPr>
          <p:cNvPr id="4" name="Footer Placeholder 3"/>
          <p:cNvSpPr>
            <a:spLocks noGrp="1"/>
          </p:cNvSpPr>
          <p:nvPr>
            <p:ph type="ftr" sz="quarter" idx="11"/>
          </p:nvPr>
        </p:nvSpPr>
        <p:spPr/>
        <p:txBody>
          <a:bodyPr/>
          <a:lstStyle/>
          <a:p>
            <a:r>
              <a:rPr lang="en-NZ" smtClean="0"/>
              <a:t>Ange Grylls Consulting</a:t>
            </a:r>
            <a:endParaRPr lang="en-NZ"/>
          </a:p>
        </p:txBody>
      </p:sp>
      <p:sp>
        <p:nvSpPr>
          <p:cNvPr id="5" name="Slide Number Placeholder 4"/>
          <p:cNvSpPr>
            <a:spLocks noGrp="1"/>
          </p:cNvSpPr>
          <p:nvPr>
            <p:ph type="sldNum" sz="quarter" idx="12"/>
          </p:nvPr>
        </p:nvSpPr>
        <p:spPr/>
        <p:txBody>
          <a:bodyPr/>
          <a:lstStyle/>
          <a:p>
            <a:fld id="{46B57B24-67A3-4387-BF58-3590146D38A7}" type="slidenum">
              <a:rPr lang="en-NZ" smtClean="0"/>
              <a:t>8</a:t>
            </a:fld>
            <a:endParaRPr lang="en-NZ"/>
          </a:p>
        </p:txBody>
      </p:sp>
      <p:sp>
        <p:nvSpPr>
          <p:cNvPr id="3" name="Title 2"/>
          <p:cNvSpPr>
            <a:spLocks noGrp="1"/>
          </p:cNvSpPr>
          <p:nvPr>
            <p:ph type="title"/>
          </p:nvPr>
        </p:nvSpPr>
        <p:spPr/>
        <p:txBody>
          <a:bodyPr>
            <a:normAutofit/>
          </a:bodyPr>
          <a:lstStyle/>
          <a:p>
            <a:r>
              <a:rPr lang="en-NZ" sz="4500" dirty="0" smtClean="0"/>
              <a:t>BASIC PROCESS - Applicant</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37170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3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3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3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3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3000"/>
                                        <p:tgtEl>
                                          <p:spTgt spid="2">
                                            <p:txEl>
                                              <p:pRg st="2" end="2"/>
                                            </p:txEl>
                                          </p:spTgt>
                                        </p:tgtEl>
                                      </p:cBhvr>
                                    </p:animEffect>
                                  </p:childTnLst>
                                </p:cTn>
                              </p:par>
                            </p:childTnLst>
                          </p:cTn>
                        </p:par>
                        <p:par>
                          <p:cTn id="17" fill="hold">
                            <p:stCondLst>
                              <p:cond delay="3000"/>
                            </p:stCondLst>
                            <p:childTnLst>
                              <p:par>
                                <p:cTn id="18" presetID="31" presetClass="entr" presetSubtype="0" fill="hold" grpId="0" nodeType="afterEffect">
                                  <p:stCondLst>
                                    <p:cond delay="300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p:cTn id="20"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1" dur="2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2" dur="2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3" dur="2000"/>
                                        <p:tgtEl>
                                          <p:spTgt spid="2">
                                            <p:txEl>
                                              <p:pRg st="4" end="4"/>
                                            </p:txEl>
                                          </p:spTgt>
                                        </p:tgtEl>
                                      </p:cBhvr>
                                    </p:animEffect>
                                  </p:childTnLst>
                                </p:cTn>
                              </p:par>
                            </p:childTnLst>
                          </p:cTn>
                        </p:par>
                        <p:par>
                          <p:cTn id="24" fill="hold">
                            <p:stCondLst>
                              <p:cond delay="8000"/>
                            </p:stCondLst>
                            <p:childTnLst>
                              <p:par>
                                <p:cTn id="25" presetID="31" presetClass="entr" presetSubtype="0" fill="hold" grpId="0" nodeType="afterEffect">
                                  <p:stCondLst>
                                    <p:cond delay="300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p:cTn id="27" dur="2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8" dur="2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29" dur="2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0" dur="2000"/>
                                        <p:tgtEl>
                                          <p:spTgt spid="2">
                                            <p:txEl>
                                              <p:pRg st="6" end="6"/>
                                            </p:txEl>
                                          </p:spTgt>
                                        </p:tgtEl>
                                      </p:cBhvr>
                                    </p:animEffect>
                                  </p:childTnLst>
                                </p:cTn>
                              </p:par>
                            </p:childTnLst>
                          </p:cTn>
                        </p:par>
                        <p:par>
                          <p:cTn id="31" fill="hold">
                            <p:stCondLst>
                              <p:cond delay="13000"/>
                            </p:stCondLst>
                            <p:childTnLst>
                              <p:par>
                                <p:cTn id="32" presetID="31" presetClass="entr" presetSubtype="0" fill="hold" grpId="0" nodeType="afterEffect">
                                  <p:stCondLst>
                                    <p:cond delay="3000"/>
                                  </p:stCondLst>
                                  <p:childTnLst>
                                    <p:set>
                                      <p:cBhvr>
                                        <p:cTn id="33" dur="1" fill="hold">
                                          <p:stCondLst>
                                            <p:cond delay="0"/>
                                          </p:stCondLst>
                                        </p:cTn>
                                        <p:tgtEl>
                                          <p:spTgt spid="2">
                                            <p:txEl>
                                              <p:pRg st="8" end="8"/>
                                            </p:txEl>
                                          </p:spTgt>
                                        </p:tgtEl>
                                        <p:attrNameLst>
                                          <p:attrName>style.visibility</p:attrName>
                                        </p:attrNameLst>
                                      </p:cBhvr>
                                      <p:to>
                                        <p:strVal val="visible"/>
                                      </p:to>
                                    </p:set>
                                    <p:anim calcmode="lin" valueType="num">
                                      <p:cBhvr>
                                        <p:cTn id="34" dur="2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5" dur="2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36" dur="2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37" dur="2000"/>
                                        <p:tgtEl>
                                          <p:spTgt spid="2">
                                            <p:txEl>
                                              <p:pRg st="8" end="8"/>
                                            </p:txEl>
                                          </p:spTgt>
                                        </p:tgtEl>
                                      </p:cBhvr>
                                    </p:animEffect>
                                  </p:childTnLst>
                                </p:cTn>
                              </p:par>
                            </p:childTnLst>
                          </p:cTn>
                        </p:par>
                        <p:par>
                          <p:cTn id="38" fill="hold">
                            <p:stCondLst>
                              <p:cond delay="18000"/>
                            </p:stCondLst>
                            <p:childTnLst>
                              <p:par>
                                <p:cTn id="39" presetID="31" presetClass="entr" presetSubtype="0" fill="hold" grpId="0" nodeType="afterEffect">
                                  <p:stCondLst>
                                    <p:cond delay="300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p:cTn id="41" dur="2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2" dur="2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43" dur="2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44"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NZ" dirty="0" smtClean="0"/>
          </a:p>
          <a:p>
            <a:pPr marL="109728" indent="0">
              <a:buNone/>
            </a:pPr>
            <a:r>
              <a:rPr lang="en-NZ" dirty="0" smtClean="0"/>
              <a:t>Assess </a:t>
            </a:r>
            <a:r>
              <a:rPr lang="en-NZ" dirty="0" smtClean="0"/>
              <a:t>submitted documentation</a:t>
            </a:r>
          </a:p>
          <a:p>
            <a:pPr marL="109728" indent="0">
              <a:buNone/>
            </a:pPr>
            <a:endParaRPr lang="en-NZ" dirty="0"/>
          </a:p>
          <a:p>
            <a:pPr marL="109728" indent="0">
              <a:buNone/>
            </a:pPr>
            <a:r>
              <a:rPr lang="en-NZ" dirty="0" smtClean="0"/>
              <a:t>Send out password and details for </a:t>
            </a:r>
            <a:r>
              <a:rPr lang="en-NZ" dirty="0" smtClean="0"/>
              <a:t>the online </a:t>
            </a:r>
            <a:r>
              <a:rPr lang="en-NZ" dirty="0" smtClean="0"/>
              <a:t>assessment (exam)</a:t>
            </a:r>
            <a:endParaRPr lang="en-NZ" dirty="0"/>
          </a:p>
          <a:p>
            <a:pPr marL="109728" indent="0">
              <a:buNone/>
            </a:pPr>
            <a:endParaRPr lang="en-NZ" dirty="0" smtClean="0"/>
          </a:p>
          <a:p>
            <a:pPr marL="109728" indent="0">
              <a:buNone/>
            </a:pPr>
            <a:r>
              <a:rPr lang="en-NZ" dirty="0" smtClean="0"/>
              <a:t>Provide Certification </a:t>
            </a:r>
            <a:r>
              <a:rPr lang="en-NZ" dirty="0" smtClean="0"/>
              <a:t>Results</a:t>
            </a:r>
          </a:p>
          <a:p>
            <a:pPr marL="109728" indent="0">
              <a:buNone/>
            </a:pPr>
            <a:endParaRPr lang="en-NZ" dirty="0"/>
          </a:p>
          <a:p>
            <a:pPr marL="109728" indent="0">
              <a:buNone/>
            </a:pPr>
            <a:r>
              <a:rPr lang="en-NZ" dirty="0" smtClean="0"/>
              <a:t>Provide Certification Pack</a:t>
            </a:r>
            <a:endParaRPr lang="en-NZ" dirty="0"/>
          </a:p>
          <a:p>
            <a:pPr marL="109728" indent="0">
              <a:buNone/>
            </a:pPr>
            <a:endParaRPr lang="en-NZ" dirty="0" smtClean="0"/>
          </a:p>
        </p:txBody>
      </p:sp>
      <p:sp>
        <p:nvSpPr>
          <p:cNvPr id="4" name="Footer Placeholder 3"/>
          <p:cNvSpPr>
            <a:spLocks noGrp="1"/>
          </p:cNvSpPr>
          <p:nvPr>
            <p:ph type="ftr" sz="quarter" idx="11"/>
          </p:nvPr>
        </p:nvSpPr>
        <p:spPr/>
        <p:txBody>
          <a:bodyPr/>
          <a:lstStyle/>
          <a:p>
            <a:r>
              <a:rPr lang="en-NZ" smtClean="0"/>
              <a:t>Ange Grylls Consulting</a:t>
            </a:r>
            <a:endParaRPr lang="en-NZ"/>
          </a:p>
        </p:txBody>
      </p:sp>
      <p:sp>
        <p:nvSpPr>
          <p:cNvPr id="5" name="Slide Number Placeholder 4"/>
          <p:cNvSpPr>
            <a:spLocks noGrp="1"/>
          </p:cNvSpPr>
          <p:nvPr>
            <p:ph type="sldNum" sz="quarter" idx="12"/>
          </p:nvPr>
        </p:nvSpPr>
        <p:spPr/>
        <p:txBody>
          <a:bodyPr/>
          <a:lstStyle/>
          <a:p>
            <a:fld id="{46B57B24-67A3-4387-BF58-3590146D38A7}" type="slidenum">
              <a:rPr lang="en-NZ" smtClean="0"/>
              <a:t>9</a:t>
            </a:fld>
            <a:endParaRPr lang="en-NZ"/>
          </a:p>
        </p:txBody>
      </p:sp>
      <p:sp>
        <p:nvSpPr>
          <p:cNvPr id="3" name="Title 2"/>
          <p:cNvSpPr>
            <a:spLocks noGrp="1"/>
          </p:cNvSpPr>
          <p:nvPr>
            <p:ph type="title"/>
          </p:nvPr>
        </p:nvSpPr>
        <p:spPr/>
        <p:txBody>
          <a:bodyPr>
            <a:normAutofit/>
          </a:bodyPr>
          <a:lstStyle/>
          <a:p>
            <a:r>
              <a:rPr lang="en-NZ" sz="4500" dirty="0" smtClean="0"/>
              <a:t>BASIC PROCESS - NZPPA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1" y="3429000"/>
            <a:ext cx="2515543" cy="283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5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3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3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3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3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3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3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3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30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30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p:cTn id="28" dur="3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9" dur="30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0" dur="3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nge Theme Mint">
      <a:dk1>
        <a:sysClr val="windowText" lastClr="000000"/>
      </a:dk1>
      <a:lt1>
        <a:sysClr val="window" lastClr="FFFFFF"/>
      </a:lt1>
      <a:dk2>
        <a:srgbClr val="464646"/>
      </a:dk2>
      <a:lt2>
        <a:srgbClr val="BCF6D2"/>
      </a:lt2>
      <a:accent1>
        <a:srgbClr val="24AE8A"/>
      </a:accent1>
      <a:accent2>
        <a:srgbClr val="7F1CAC"/>
      </a:accent2>
      <a:accent3>
        <a:srgbClr val="181DDA"/>
      </a:accent3>
      <a:accent4>
        <a:srgbClr val="39639D"/>
      </a:accent4>
      <a:accent5>
        <a:srgbClr val="474B78"/>
      </a:accent5>
      <a:accent6>
        <a:srgbClr val="AD40D8"/>
      </a:accent6>
      <a:hlink>
        <a:srgbClr val="0E1D3E"/>
      </a:hlink>
      <a:folHlink>
        <a:srgbClr val="26262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TotalTime>
  <Words>929</Words>
  <Application>Microsoft Office PowerPoint</Application>
  <PresentationFormat>On-screen Show (4:3)</PresentationFormat>
  <Paragraphs>235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Payroll Certification</vt:lpstr>
      <vt:lpstr>How Do I Certify Myself </vt:lpstr>
      <vt:lpstr>Purpose of the Presentation</vt:lpstr>
      <vt:lpstr>PowerPoint Presentation</vt:lpstr>
      <vt:lpstr>Why you should certify</vt:lpstr>
      <vt:lpstr>Certification Matrix</vt:lpstr>
      <vt:lpstr>Certification Matrix</vt:lpstr>
      <vt:lpstr>BASIC PROCESS - Applicant</vt:lpstr>
      <vt:lpstr>BASIC PROCESS - NZPPA</vt:lpstr>
      <vt:lpstr>Tips and Tricks</vt:lpstr>
      <vt:lpstr>Under Development - An Area for Candidate Selection</vt:lpstr>
      <vt:lpstr>How to contact us</vt:lpstr>
      <vt:lpstr>Certification Partners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Payroll Checks</dc:title>
  <dc:creator>angela howse</dc:creator>
  <cp:lastModifiedBy>angela howse</cp:lastModifiedBy>
  <cp:revision>110</cp:revision>
  <dcterms:created xsi:type="dcterms:W3CDTF">2017-10-15T20:10:51Z</dcterms:created>
  <dcterms:modified xsi:type="dcterms:W3CDTF">2018-09-25T04:06:23Z</dcterms:modified>
</cp:coreProperties>
</file>