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sldIdLst>
    <p:sldId id="437" r:id="rId2"/>
    <p:sldId id="257" r:id="rId3"/>
    <p:sldId id="387" r:id="rId4"/>
    <p:sldId id="399" r:id="rId5"/>
    <p:sldId id="381" r:id="rId6"/>
    <p:sldId id="475" r:id="rId7"/>
    <p:sldId id="390" r:id="rId8"/>
    <p:sldId id="395" r:id="rId9"/>
    <p:sldId id="391" r:id="rId10"/>
    <p:sldId id="392" r:id="rId11"/>
    <p:sldId id="429" r:id="rId12"/>
    <p:sldId id="396" r:id="rId13"/>
    <p:sldId id="397" r:id="rId14"/>
    <p:sldId id="398" r:id="rId15"/>
    <p:sldId id="403" r:id="rId16"/>
    <p:sldId id="404" r:id="rId17"/>
    <p:sldId id="406" r:id="rId18"/>
    <p:sldId id="405" r:id="rId19"/>
    <p:sldId id="407" r:id="rId20"/>
    <p:sldId id="447" r:id="rId21"/>
    <p:sldId id="402" r:id="rId22"/>
    <p:sldId id="440" r:id="rId23"/>
    <p:sldId id="425" r:id="rId24"/>
    <p:sldId id="427" r:id="rId25"/>
    <p:sldId id="446" r:id="rId26"/>
    <p:sldId id="465" r:id="rId27"/>
    <p:sldId id="466" r:id="rId28"/>
    <p:sldId id="441" r:id="rId29"/>
    <p:sldId id="461" r:id="rId30"/>
    <p:sldId id="445" r:id="rId31"/>
    <p:sldId id="462" r:id="rId32"/>
    <p:sldId id="442" r:id="rId33"/>
    <p:sldId id="463" r:id="rId34"/>
    <p:sldId id="388" r:id="rId35"/>
    <p:sldId id="443" r:id="rId36"/>
    <p:sldId id="444" r:id="rId37"/>
    <p:sldId id="456" r:id="rId38"/>
    <p:sldId id="459" r:id="rId39"/>
    <p:sldId id="460" r:id="rId40"/>
    <p:sldId id="416" r:id="rId41"/>
    <p:sldId id="422" r:id="rId42"/>
    <p:sldId id="423" r:id="rId4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4" autoAdjust="0"/>
    <p:restoredTop sz="59237" autoAdjust="0"/>
  </p:normalViewPr>
  <p:slideViewPr>
    <p:cSldViewPr>
      <p:cViewPr varScale="1">
        <p:scale>
          <a:sx n="71" d="100"/>
          <a:sy n="71" d="100"/>
        </p:scale>
        <p:origin x="2934" y="60"/>
      </p:cViewPr>
      <p:guideLst>
        <p:guide orient="horz" pos="2160"/>
        <p:guide pos="2880"/>
      </p:guideLst>
    </p:cSldViewPr>
  </p:slideViewPr>
  <p:notesTextViewPr>
    <p:cViewPr>
      <p:scale>
        <a:sx n="1" d="1"/>
        <a:sy n="1" d="1"/>
      </p:scale>
      <p:origin x="0" y="0"/>
    </p:cViewPr>
  </p:notesTextViewPr>
  <p:sorterViewPr>
    <p:cViewPr>
      <p:scale>
        <a:sx n="100" d="100"/>
        <a:sy n="100" d="100"/>
      </p:scale>
      <p:origin x="0" y="18228"/>
    </p:cViewPr>
  </p:sorterViewPr>
  <p:notesViewPr>
    <p:cSldViewPr>
      <p:cViewPr varScale="1">
        <p:scale>
          <a:sx n="53" d="100"/>
          <a:sy n="53" d="100"/>
        </p:scale>
        <p:origin x="-1842"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EA8295-CDEA-48D8-B5FE-9B0F81CC2303}" type="doc">
      <dgm:prSet loTypeId="urn:microsoft.com/office/officeart/2005/8/layout/matrix1" loCatId="matrix" qsTypeId="urn:microsoft.com/office/officeart/2005/8/quickstyle/simple1" qsCatId="simple" csTypeId="urn:microsoft.com/office/officeart/2005/8/colors/colorful2" csCatId="colorful" phldr="1"/>
      <dgm:spPr/>
      <dgm:t>
        <a:bodyPr/>
        <a:lstStyle/>
        <a:p>
          <a:endParaRPr lang="en-US"/>
        </a:p>
      </dgm:t>
    </dgm:pt>
    <dgm:pt modelId="{58A9B917-A626-47B2-B293-B59866ED9E84}">
      <dgm:prSet phldrT="[Text]"/>
      <dgm:spPr/>
      <dgm:t>
        <a:bodyPr/>
        <a:lstStyle/>
        <a:p>
          <a:r>
            <a:rPr lang="en-US" dirty="0"/>
            <a:t>PARENTAL LEAVE</a:t>
          </a:r>
        </a:p>
      </dgm:t>
    </dgm:pt>
    <dgm:pt modelId="{9AB48288-9D0F-4B89-B86D-823970B44143}" type="parTrans" cxnId="{4EFF045B-437E-406E-83F5-000EBD77F955}">
      <dgm:prSet/>
      <dgm:spPr/>
      <dgm:t>
        <a:bodyPr/>
        <a:lstStyle/>
        <a:p>
          <a:endParaRPr lang="en-US"/>
        </a:p>
      </dgm:t>
    </dgm:pt>
    <dgm:pt modelId="{4729FAD1-0630-46C4-99AC-0FCB9F9E32E9}" type="sibTrans" cxnId="{4EFF045B-437E-406E-83F5-000EBD77F955}">
      <dgm:prSet/>
      <dgm:spPr/>
      <dgm:t>
        <a:bodyPr/>
        <a:lstStyle/>
        <a:p>
          <a:endParaRPr lang="en-US"/>
        </a:p>
      </dgm:t>
    </dgm:pt>
    <dgm:pt modelId="{CDB78BA6-5DB7-4C5B-8AE1-C3CBAF6894AF}">
      <dgm:prSet phldrT="[Text]"/>
      <dgm:spPr/>
      <dgm:t>
        <a:bodyPr/>
        <a:lstStyle/>
        <a:p>
          <a:r>
            <a:rPr lang="en-US" dirty="0"/>
            <a:t>SPECIAL LEAVE</a:t>
          </a:r>
        </a:p>
        <a:p>
          <a:r>
            <a:rPr lang="en-US" dirty="0"/>
            <a:t>(10 DAYS UNPAID)</a:t>
          </a:r>
        </a:p>
      </dgm:t>
    </dgm:pt>
    <dgm:pt modelId="{83AC716F-2CE0-4C58-87B2-25A0A76DA6BD}" type="parTrans" cxnId="{6E8088EE-F1DA-4BED-B298-F5C3110098FA}">
      <dgm:prSet/>
      <dgm:spPr/>
      <dgm:t>
        <a:bodyPr/>
        <a:lstStyle/>
        <a:p>
          <a:endParaRPr lang="en-US"/>
        </a:p>
      </dgm:t>
    </dgm:pt>
    <dgm:pt modelId="{04F3F4D9-1ECD-4EF8-83F7-EDC526005588}" type="sibTrans" cxnId="{6E8088EE-F1DA-4BED-B298-F5C3110098FA}">
      <dgm:prSet/>
      <dgm:spPr/>
      <dgm:t>
        <a:bodyPr/>
        <a:lstStyle/>
        <a:p>
          <a:endParaRPr lang="en-US"/>
        </a:p>
      </dgm:t>
    </dgm:pt>
    <dgm:pt modelId="{43619E43-FD81-4BF1-8351-D6BC3FF78963}">
      <dgm:prSet phldrT="[Text]"/>
      <dgm:spPr/>
      <dgm:t>
        <a:bodyPr/>
        <a:lstStyle/>
        <a:p>
          <a:r>
            <a:rPr lang="en-US" dirty="0"/>
            <a:t>PRIMARY CARERS LEAVE</a:t>
          </a:r>
        </a:p>
        <a:p>
          <a:r>
            <a:rPr lang="en-US" dirty="0"/>
            <a:t>(22 WEEKS)</a:t>
          </a:r>
        </a:p>
      </dgm:t>
    </dgm:pt>
    <dgm:pt modelId="{7C53145C-8469-48F9-BB82-2FF7D0DB49C3}" type="parTrans" cxnId="{BE176DE2-2DD0-40E4-B5D0-98E97615860B}">
      <dgm:prSet/>
      <dgm:spPr/>
      <dgm:t>
        <a:bodyPr/>
        <a:lstStyle/>
        <a:p>
          <a:endParaRPr lang="en-US"/>
        </a:p>
      </dgm:t>
    </dgm:pt>
    <dgm:pt modelId="{33C8BB69-F823-4051-80AA-F622A3C1F6F3}" type="sibTrans" cxnId="{BE176DE2-2DD0-40E4-B5D0-98E97615860B}">
      <dgm:prSet/>
      <dgm:spPr/>
      <dgm:t>
        <a:bodyPr/>
        <a:lstStyle/>
        <a:p>
          <a:endParaRPr lang="en-US"/>
        </a:p>
      </dgm:t>
    </dgm:pt>
    <dgm:pt modelId="{32B3CCC2-83DD-42F2-B265-2DE2BEBD2D7D}">
      <dgm:prSet phldrT="[Text]"/>
      <dgm:spPr/>
      <dgm:t>
        <a:bodyPr/>
        <a:lstStyle/>
        <a:p>
          <a:r>
            <a:rPr lang="en-US" dirty="0"/>
            <a:t>EXTENDED LEAVE</a:t>
          </a:r>
        </a:p>
        <a:p>
          <a:r>
            <a:rPr lang="en-US" dirty="0"/>
            <a:t>(52 WEEKS LESS PRIMARY CARERS LEAVE)</a:t>
          </a:r>
        </a:p>
      </dgm:t>
    </dgm:pt>
    <dgm:pt modelId="{9DA5439C-15C7-494F-9DF9-A962F9538FD3}" type="parTrans" cxnId="{9AF1FEA9-AB09-403B-8FA7-6BE22807865D}">
      <dgm:prSet/>
      <dgm:spPr/>
      <dgm:t>
        <a:bodyPr/>
        <a:lstStyle/>
        <a:p>
          <a:endParaRPr lang="en-US"/>
        </a:p>
      </dgm:t>
    </dgm:pt>
    <dgm:pt modelId="{A0D21B21-5EC1-442C-8385-60349168E0DB}" type="sibTrans" cxnId="{9AF1FEA9-AB09-403B-8FA7-6BE22807865D}">
      <dgm:prSet/>
      <dgm:spPr/>
      <dgm:t>
        <a:bodyPr/>
        <a:lstStyle/>
        <a:p>
          <a:endParaRPr lang="en-US"/>
        </a:p>
      </dgm:t>
    </dgm:pt>
    <dgm:pt modelId="{6412EAC5-8F25-43B8-80A3-752A4EC3FEA5}">
      <dgm:prSet phldrT="[Text]"/>
      <dgm:spPr/>
      <dgm:t>
        <a:bodyPr/>
        <a:lstStyle/>
        <a:p>
          <a:r>
            <a:rPr lang="en-US" dirty="0"/>
            <a:t>PARTNERS LEAVE</a:t>
          </a:r>
        </a:p>
        <a:p>
          <a:r>
            <a:rPr lang="en-US" dirty="0"/>
            <a:t>(2 WEEKS UNPAID)</a:t>
          </a:r>
        </a:p>
      </dgm:t>
    </dgm:pt>
    <dgm:pt modelId="{4DE1416E-E92A-4DFD-9858-2F0BC9072E71}" type="parTrans" cxnId="{953B8D63-B326-405A-870F-3475B45FCC08}">
      <dgm:prSet/>
      <dgm:spPr/>
      <dgm:t>
        <a:bodyPr/>
        <a:lstStyle/>
        <a:p>
          <a:endParaRPr lang="en-US"/>
        </a:p>
      </dgm:t>
    </dgm:pt>
    <dgm:pt modelId="{12C0C183-675A-4166-B5AD-0ABF58D6F494}" type="sibTrans" cxnId="{953B8D63-B326-405A-870F-3475B45FCC08}">
      <dgm:prSet/>
      <dgm:spPr/>
      <dgm:t>
        <a:bodyPr/>
        <a:lstStyle/>
        <a:p>
          <a:endParaRPr lang="en-US"/>
        </a:p>
      </dgm:t>
    </dgm:pt>
    <dgm:pt modelId="{4A079EE9-2E52-4427-91B2-8225302D2071}" type="pres">
      <dgm:prSet presAssocID="{5BEA8295-CDEA-48D8-B5FE-9B0F81CC2303}" presName="diagram" presStyleCnt="0">
        <dgm:presLayoutVars>
          <dgm:chMax val="1"/>
          <dgm:dir/>
          <dgm:animLvl val="ctr"/>
          <dgm:resizeHandles val="exact"/>
        </dgm:presLayoutVars>
      </dgm:prSet>
      <dgm:spPr/>
    </dgm:pt>
    <dgm:pt modelId="{57FE33C4-49E8-46C5-AE48-DBDA3C9722D0}" type="pres">
      <dgm:prSet presAssocID="{5BEA8295-CDEA-48D8-B5FE-9B0F81CC2303}" presName="matrix" presStyleCnt="0"/>
      <dgm:spPr/>
    </dgm:pt>
    <dgm:pt modelId="{B68EAD9A-2930-48BB-AABC-9D2366F813BF}" type="pres">
      <dgm:prSet presAssocID="{5BEA8295-CDEA-48D8-B5FE-9B0F81CC2303}" presName="tile1" presStyleLbl="node1" presStyleIdx="0" presStyleCnt="4"/>
      <dgm:spPr/>
    </dgm:pt>
    <dgm:pt modelId="{8C11E1DD-56F1-4450-B3F3-34A5C2E963BD}" type="pres">
      <dgm:prSet presAssocID="{5BEA8295-CDEA-48D8-B5FE-9B0F81CC2303}" presName="tile1text" presStyleLbl="node1" presStyleIdx="0" presStyleCnt="4">
        <dgm:presLayoutVars>
          <dgm:chMax val="0"/>
          <dgm:chPref val="0"/>
          <dgm:bulletEnabled val="1"/>
        </dgm:presLayoutVars>
      </dgm:prSet>
      <dgm:spPr/>
    </dgm:pt>
    <dgm:pt modelId="{8CAA38F8-AA70-4AD5-AC1B-A9AD04EED8EF}" type="pres">
      <dgm:prSet presAssocID="{5BEA8295-CDEA-48D8-B5FE-9B0F81CC2303}" presName="tile2" presStyleLbl="node1" presStyleIdx="1" presStyleCnt="4"/>
      <dgm:spPr/>
    </dgm:pt>
    <dgm:pt modelId="{846D3B90-C137-48FD-BD90-855B9E2F77E6}" type="pres">
      <dgm:prSet presAssocID="{5BEA8295-CDEA-48D8-B5FE-9B0F81CC2303}" presName="tile2text" presStyleLbl="node1" presStyleIdx="1" presStyleCnt="4">
        <dgm:presLayoutVars>
          <dgm:chMax val="0"/>
          <dgm:chPref val="0"/>
          <dgm:bulletEnabled val="1"/>
        </dgm:presLayoutVars>
      </dgm:prSet>
      <dgm:spPr/>
    </dgm:pt>
    <dgm:pt modelId="{2475B876-2E94-4A44-9976-DDB5516A52DE}" type="pres">
      <dgm:prSet presAssocID="{5BEA8295-CDEA-48D8-B5FE-9B0F81CC2303}" presName="tile3" presStyleLbl="node1" presStyleIdx="2" presStyleCnt="4"/>
      <dgm:spPr/>
    </dgm:pt>
    <dgm:pt modelId="{26A1ADC1-5C16-4814-A504-6BA9FF85D32D}" type="pres">
      <dgm:prSet presAssocID="{5BEA8295-CDEA-48D8-B5FE-9B0F81CC2303}" presName="tile3text" presStyleLbl="node1" presStyleIdx="2" presStyleCnt="4">
        <dgm:presLayoutVars>
          <dgm:chMax val="0"/>
          <dgm:chPref val="0"/>
          <dgm:bulletEnabled val="1"/>
        </dgm:presLayoutVars>
      </dgm:prSet>
      <dgm:spPr/>
    </dgm:pt>
    <dgm:pt modelId="{D09C4565-DBDC-4B62-822C-2AE59E63EA95}" type="pres">
      <dgm:prSet presAssocID="{5BEA8295-CDEA-48D8-B5FE-9B0F81CC2303}" presName="tile4" presStyleLbl="node1" presStyleIdx="3" presStyleCnt="4"/>
      <dgm:spPr/>
    </dgm:pt>
    <dgm:pt modelId="{D504D3EF-4ABE-4C5C-9901-21F6AB28C03B}" type="pres">
      <dgm:prSet presAssocID="{5BEA8295-CDEA-48D8-B5FE-9B0F81CC2303}" presName="tile4text" presStyleLbl="node1" presStyleIdx="3" presStyleCnt="4">
        <dgm:presLayoutVars>
          <dgm:chMax val="0"/>
          <dgm:chPref val="0"/>
          <dgm:bulletEnabled val="1"/>
        </dgm:presLayoutVars>
      </dgm:prSet>
      <dgm:spPr/>
    </dgm:pt>
    <dgm:pt modelId="{C66C4AA3-6FA9-43AE-BB23-0EF1939F0161}" type="pres">
      <dgm:prSet presAssocID="{5BEA8295-CDEA-48D8-B5FE-9B0F81CC2303}" presName="centerTile" presStyleLbl="fgShp" presStyleIdx="0" presStyleCnt="1">
        <dgm:presLayoutVars>
          <dgm:chMax val="0"/>
          <dgm:chPref val="0"/>
        </dgm:presLayoutVars>
      </dgm:prSet>
      <dgm:spPr/>
    </dgm:pt>
  </dgm:ptLst>
  <dgm:cxnLst>
    <dgm:cxn modelId="{13562210-D540-45BB-9B3B-DC1E0DABED45}" type="presOf" srcId="{58A9B917-A626-47B2-B293-B59866ED9E84}" destId="{C66C4AA3-6FA9-43AE-BB23-0EF1939F0161}" srcOrd="0" destOrd="0" presId="urn:microsoft.com/office/officeart/2005/8/layout/matrix1"/>
    <dgm:cxn modelId="{8617CD34-0F5C-4333-8124-C3858B2F21A1}" type="presOf" srcId="{5BEA8295-CDEA-48D8-B5FE-9B0F81CC2303}" destId="{4A079EE9-2E52-4427-91B2-8225302D2071}" srcOrd="0" destOrd="0" presId="urn:microsoft.com/office/officeart/2005/8/layout/matrix1"/>
    <dgm:cxn modelId="{4EFF045B-437E-406E-83F5-000EBD77F955}" srcId="{5BEA8295-CDEA-48D8-B5FE-9B0F81CC2303}" destId="{58A9B917-A626-47B2-B293-B59866ED9E84}" srcOrd="0" destOrd="0" parTransId="{9AB48288-9D0F-4B89-B86D-823970B44143}" sibTransId="{4729FAD1-0630-46C4-99AC-0FCB9F9E32E9}"/>
    <dgm:cxn modelId="{953B8D63-B326-405A-870F-3475B45FCC08}" srcId="{58A9B917-A626-47B2-B293-B59866ED9E84}" destId="{6412EAC5-8F25-43B8-80A3-752A4EC3FEA5}" srcOrd="3" destOrd="0" parTransId="{4DE1416E-E92A-4DFD-9858-2F0BC9072E71}" sibTransId="{12C0C183-675A-4166-B5AD-0ABF58D6F494}"/>
    <dgm:cxn modelId="{269DE273-A69E-492B-A9D2-2289BAA415B2}" type="presOf" srcId="{CDB78BA6-5DB7-4C5B-8AE1-C3CBAF6894AF}" destId="{8C11E1DD-56F1-4450-B3F3-34A5C2E963BD}" srcOrd="1" destOrd="0" presId="urn:microsoft.com/office/officeart/2005/8/layout/matrix1"/>
    <dgm:cxn modelId="{EC701F76-25D8-44DF-ABE9-0D069A45E5E6}" type="presOf" srcId="{32B3CCC2-83DD-42F2-B265-2DE2BEBD2D7D}" destId="{2475B876-2E94-4A44-9976-DDB5516A52DE}" srcOrd="0" destOrd="0" presId="urn:microsoft.com/office/officeart/2005/8/layout/matrix1"/>
    <dgm:cxn modelId="{3DDD8C7B-D550-4EC3-87B3-DC9D1874069A}" type="presOf" srcId="{6412EAC5-8F25-43B8-80A3-752A4EC3FEA5}" destId="{D09C4565-DBDC-4B62-822C-2AE59E63EA95}" srcOrd="0" destOrd="0" presId="urn:microsoft.com/office/officeart/2005/8/layout/matrix1"/>
    <dgm:cxn modelId="{8DFBF78E-EA01-41CD-ACAF-5731A6F72569}" type="presOf" srcId="{32B3CCC2-83DD-42F2-B265-2DE2BEBD2D7D}" destId="{26A1ADC1-5C16-4814-A504-6BA9FF85D32D}" srcOrd="1" destOrd="0" presId="urn:microsoft.com/office/officeart/2005/8/layout/matrix1"/>
    <dgm:cxn modelId="{9AF1FEA9-AB09-403B-8FA7-6BE22807865D}" srcId="{58A9B917-A626-47B2-B293-B59866ED9E84}" destId="{32B3CCC2-83DD-42F2-B265-2DE2BEBD2D7D}" srcOrd="2" destOrd="0" parTransId="{9DA5439C-15C7-494F-9DF9-A962F9538FD3}" sibTransId="{A0D21B21-5EC1-442C-8385-60349168E0DB}"/>
    <dgm:cxn modelId="{340BD0CA-53CC-4527-93C4-9430ABEB7E4B}" type="presOf" srcId="{6412EAC5-8F25-43B8-80A3-752A4EC3FEA5}" destId="{D504D3EF-4ABE-4C5C-9901-21F6AB28C03B}" srcOrd="1" destOrd="0" presId="urn:microsoft.com/office/officeart/2005/8/layout/matrix1"/>
    <dgm:cxn modelId="{466C54D6-8815-440C-887B-5A2B1228E51D}" type="presOf" srcId="{CDB78BA6-5DB7-4C5B-8AE1-C3CBAF6894AF}" destId="{B68EAD9A-2930-48BB-AABC-9D2366F813BF}" srcOrd="0" destOrd="0" presId="urn:microsoft.com/office/officeart/2005/8/layout/matrix1"/>
    <dgm:cxn modelId="{5CE476DF-F871-41E0-A930-BBDEB41791D4}" type="presOf" srcId="{43619E43-FD81-4BF1-8351-D6BC3FF78963}" destId="{8CAA38F8-AA70-4AD5-AC1B-A9AD04EED8EF}" srcOrd="0" destOrd="0" presId="urn:microsoft.com/office/officeart/2005/8/layout/matrix1"/>
    <dgm:cxn modelId="{BE176DE2-2DD0-40E4-B5D0-98E97615860B}" srcId="{58A9B917-A626-47B2-B293-B59866ED9E84}" destId="{43619E43-FD81-4BF1-8351-D6BC3FF78963}" srcOrd="1" destOrd="0" parTransId="{7C53145C-8469-48F9-BB82-2FF7D0DB49C3}" sibTransId="{33C8BB69-F823-4051-80AA-F622A3C1F6F3}"/>
    <dgm:cxn modelId="{6E8088EE-F1DA-4BED-B298-F5C3110098FA}" srcId="{58A9B917-A626-47B2-B293-B59866ED9E84}" destId="{CDB78BA6-5DB7-4C5B-8AE1-C3CBAF6894AF}" srcOrd="0" destOrd="0" parTransId="{83AC716F-2CE0-4C58-87B2-25A0A76DA6BD}" sibTransId="{04F3F4D9-1ECD-4EF8-83F7-EDC526005588}"/>
    <dgm:cxn modelId="{B3C01EFB-2687-4B27-B422-134A19E6C5E8}" type="presOf" srcId="{43619E43-FD81-4BF1-8351-D6BC3FF78963}" destId="{846D3B90-C137-48FD-BD90-855B9E2F77E6}" srcOrd="1" destOrd="0" presId="urn:microsoft.com/office/officeart/2005/8/layout/matrix1"/>
    <dgm:cxn modelId="{66F23E27-5F58-4A85-8F9A-E0B0E2BFDF2F}" type="presParOf" srcId="{4A079EE9-2E52-4427-91B2-8225302D2071}" destId="{57FE33C4-49E8-46C5-AE48-DBDA3C9722D0}" srcOrd="0" destOrd="0" presId="urn:microsoft.com/office/officeart/2005/8/layout/matrix1"/>
    <dgm:cxn modelId="{B7C30F55-D9B5-47D7-B5DA-4A39521A575F}" type="presParOf" srcId="{57FE33C4-49E8-46C5-AE48-DBDA3C9722D0}" destId="{B68EAD9A-2930-48BB-AABC-9D2366F813BF}" srcOrd="0" destOrd="0" presId="urn:microsoft.com/office/officeart/2005/8/layout/matrix1"/>
    <dgm:cxn modelId="{8480F4E7-0065-4F77-8550-2F05B256BFE3}" type="presParOf" srcId="{57FE33C4-49E8-46C5-AE48-DBDA3C9722D0}" destId="{8C11E1DD-56F1-4450-B3F3-34A5C2E963BD}" srcOrd="1" destOrd="0" presId="urn:microsoft.com/office/officeart/2005/8/layout/matrix1"/>
    <dgm:cxn modelId="{4137408E-0136-4CA8-ACF3-DE2AC54E220A}" type="presParOf" srcId="{57FE33C4-49E8-46C5-AE48-DBDA3C9722D0}" destId="{8CAA38F8-AA70-4AD5-AC1B-A9AD04EED8EF}" srcOrd="2" destOrd="0" presId="urn:microsoft.com/office/officeart/2005/8/layout/matrix1"/>
    <dgm:cxn modelId="{AFE31530-69A8-4689-B479-4811CAF3D041}" type="presParOf" srcId="{57FE33C4-49E8-46C5-AE48-DBDA3C9722D0}" destId="{846D3B90-C137-48FD-BD90-855B9E2F77E6}" srcOrd="3" destOrd="0" presId="urn:microsoft.com/office/officeart/2005/8/layout/matrix1"/>
    <dgm:cxn modelId="{11AD971C-ECD1-4928-9D78-A6E80E8C0B88}" type="presParOf" srcId="{57FE33C4-49E8-46C5-AE48-DBDA3C9722D0}" destId="{2475B876-2E94-4A44-9976-DDB5516A52DE}" srcOrd="4" destOrd="0" presId="urn:microsoft.com/office/officeart/2005/8/layout/matrix1"/>
    <dgm:cxn modelId="{11900137-D0A2-400F-9BD3-26C9C7776E93}" type="presParOf" srcId="{57FE33C4-49E8-46C5-AE48-DBDA3C9722D0}" destId="{26A1ADC1-5C16-4814-A504-6BA9FF85D32D}" srcOrd="5" destOrd="0" presId="urn:microsoft.com/office/officeart/2005/8/layout/matrix1"/>
    <dgm:cxn modelId="{7CB1C369-C3A1-4F2D-B183-3086D12614B9}" type="presParOf" srcId="{57FE33C4-49E8-46C5-AE48-DBDA3C9722D0}" destId="{D09C4565-DBDC-4B62-822C-2AE59E63EA95}" srcOrd="6" destOrd="0" presId="urn:microsoft.com/office/officeart/2005/8/layout/matrix1"/>
    <dgm:cxn modelId="{6A1313DE-B089-4F4E-841C-C034E4E83318}" type="presParOf" srcId="{57FE33C4-49E8-46C5-AE48-DBDA3C9722D0}" destId="{D504D3EF-4ABE-4C5C-9901-21F6AB28C03B}" srcOrd="7" destOrd="0" presId="urn:microsoft.com/office/officeart/2005/8/layout/matrix1"/>
    <dgm:cxn modelId="{01FFF4CC-430B-4B4C-8B37-63B0C5FA2701}" type="presParOf" srcId="{4A079EE9-2E52-4427-91B2-8225302D2071}" destId="{C66C4AA3-6FA9-43AE-BB23-0EF1939F0161}"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59749A-6576-4998-8C4E-CF2739BB4439}"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n-US"/>
        </a:p>
      </dgm:t>
    </dgm:pt>
    <dgm:pt modelId="{30C58A6A-55CE-41D1-A497-07901FB30F6D}">
      <dgm:prSet phldrT="[Text]" custT="1"/>
      <dgm:spPr/>
      <dgm:t>
        <a:bodyPr/>
        <a:lstStyle/>
        <a:p>
          <a:r>
            <a:rPr lang="en-US" sz="1800" b="1" dirty="0"/>
            <a:t>Entitlement</a:t>
          </a:r>
          <a:r>
            <a:rPr lang="en-US" sz="1800" dirty="0"/>
            <a:t> to Annual leave.</a:t>
          </a:r>
        </a:p>
      </dgm:t>
    </dgm:pt>
    <dgm:pt modelId="{F515A536-08E5-4B6E-B8B5-F75D36526C94}" type="parTrans" cxnId="{D0F8268B-D38B-40E1-B247-34FFBA68D0BB}">
      <dgm:prSet/>
      <dgm:spPr/>
      <dgm:t>
        <a:bodyPr/>
        <a:lstStyle/>
        <a:p>
          <a:endParaRPr lang="en-US"/>
        </a:p>
      </dgm:t>
    </dgm:pt>
    <dgm:pt modelId="{D2EAAE56-4FCB-403B-828A-EFD80C44D45C}" type="sibTrans" cxnId="{D0F8268B-D38B-40E1-B247-34FFBA68D0BB}">
      <dgm:prSet/>
      <dgm:spPr/>
      <dgm:t>
        <a:bodyPr/>
        <a:lstStyle/>
        <a:p>
          <a:endParaRPr lang="en-US"/>
        </a:p>
      </dgm:t>
    </dgm:pt>
    <dgm:pt modelId="{87F394B5-290C-4C2F-BEA3-08BD75AFF50B}">
      <dgm:prSet phldrT="[Text]" custT="1"/>
      <dgm:spPr/>
      <dgm:t>
        <a:bodyPr/>
        <a:lstStyle/>
        <a:p>
          <a:r>
            <a:rPr lang="en-US" sz="1800" b="1" dirty="0"/>
            <a:t>Payment</a:t>
          </a:r>
          <a:r>
            <a:rPr lang="en-US" sz="1800" dirty="0"/>
            <a:t> of Annual leave.</a:t>
          </a:r>
        </a:p>
      </dgm:t>
    </dgm:pt>
    <dgm:pt modelId="{4E61F2C4-773E-4954-9F06-20239B6C0945}" type="parTrans" cxnId="{11FD95BE-9077-4212-99AF-5921C4250661}">
      <dgm:prSet/>
      <dgm:spPr/>
      <dgm:t>
        <a:bodyPr/>
        <a:lstStyle/>
        <a:p>
          <a:endParaRPr lang="en-US"/>
        </a:p>
      </dgm:t>
    </dgm:pt>
    <dgm:pt modelId="{76C2E76A-5A7D-45ED-92BF-5523A5511E4D}" type="sibTrans" cxnId="{11FD95BE-9077-4212-99AF-5921C4250661}">
      <dgm:prSet/>
      <dgm:spPr/>
      <dgm:t>
        <a:bodyPr/>
        <a:lstStyle/>
        <a:p>
          <a:endParaRPr lang="en-US"/>
        </a:p>
      </dgm:t>
    </dgm:pt>
    <dgm:pt modelId="{982B0351-AE94-4F7E-8DD2-E88505EE1E1F}" type="pres">
      <dgm:prSet presAssocID="{2E59749A-6576-4998-8C4E-CF2739BB4439}" presName="Name0" presStyleCnt="0">
        <dgm:presLayoutVars>
          <dgm:chMax val="2"/>
          <dgm:chPref val="2"/>
          <dgm:animLvl val="lvl"/>
        </dgm:presLayoutVars>
      </dgm:prSet>
      <dgm:spPr/>
    </dgm:pt>
    <dgm:pt modelId="{3F3CFC8F-B45F-466E-9EA4-97215BCA1999}" type="pres">
      <dgm:prSet presAssocID="{2E59749A-6576-4998-8C4E-CF2739BB4439}" presName="LeftText" presStyleLbl="revTx" presStyleIdx="0" presStyleCnt="0">
        <dgm:presLayoutVars>
          <dgm:bulletEnabled val="1"/>
        </dgm:presLayoutVars>
      </dgm:prSet>
      <dgm:spPr/>
    </dgm:pt>
    <dgm:pt modelId="{5026992C-6A9E-45DE-A4E1-12D4CE3B80D2}" type="pres">
      <dgm:prSet presAssocID="{2E59749A-6576-4998-8C4E-CF2739BB4439}" presName="LeftNode" presStyleLbl="bgImgPlace1" presStyleIdx="0" presStyleCnt="2" custScaleX="145183" custScaleY="56212" custLinFactNeighborX="-42799" custLinFactNeighborY="23379">
        <dgm:presLayoutVars>
          <dgm:chMax val="2"/>
          <dgm:chPref val="2"/>
        </dgm:presLayoutVars>
      </dgm:prSet>
      <dgm:spPr/>
    </dgm:pt>
    <dgm:pt modelId="{8EC022EB-34EC-4D56-80A4-2448769DA843}" type="pres">
      <dgm:prSet presAssocID="{2E59749A-6576-4998-8C4E-CF2739BB4439}" presName="RightText" presStyleLbl="revTx" presStyleIdx="0" presStyleCnt="0">
        <dgm:presLayoutVars>
          <dgm:bulletEnabled val="1"/>
        </dgm:presLayoutVars>
      </dgm:prSet>
      <dgm:spPr/>
    </dgm:pt>
    <dgm:pt modelId="{3261D799-A5DF-4744-A8B8-81AAD3176D3E}" type="pres">
      <dgm:prSet presAssocID="{2E59749A-6576-4998-8C4E-CF2739BB4439}" presName="RightNode" presStyleLbl="bgImgPlace1" presStyleIdx="1" presStyleCnt="2" custScaleX="166095" custScaleY="55668" custLinFactNeighborX="60017" custLinFactNeighborY="25200">
        <dgm:presLayoutVars>
          <dgm:chMax val="0"/>
          <dgm:chPref val="0"/>
        </dgm:presLayoutVars>
      </dgm:prSet>
      <dgm:spPr/>
    </dgm:pt>
    <dgm:pt modelId="{90E1530A-ACAC-4156-A7A5-857B934EB5DB}" type="pres">
      <dgm:prSet presAssocID="{2E59749A-6576-4998-8C4E-CF2739BB4439}" presName="TopArrow" presStyleLbl="node1" presStyleIdx="0" presStyleCnt="2" custAng="0" custLinFactNeighborX="5011" custLinFactNeighborY="67632"/>
      <dgm:spPr/>
    </dgm:pt>
    <dgm:pt modelId="{C32948BC-2C14-41E4-8AFC-99ABE780FB7F}" type="pres">
      <dgm:prSet presAssocID="{2E59749A-6576-4998-8C4E-CF2739BB4439}" presName="BottomArrow" presStyleLbl="node1" presStyleIdx="1" presStyleCnt="2"/>
      <dgm:spPr/>
    </dgm:pt>
  </dgm:ptLst>
  <dgm:cxnLst>
    <dgm:cxn modelId="{E44BB80E-7A1B-4BDF-81E2-DE4FAE61E387}" type="presOf" srcId="{87F394B5-290C-4C2F-BEA3-08BD75AFF50B}" destId="{8EC022EB-34EC-4D56-80A4-2448769DA843}" srcOrd="0" destOrd="0" presId="urn:microsoft.com/office/officeart/2009/layout/ReverseList"/>
    <dgm:cxn modelId="{6DA4E329-6650-41AA-BA13-156A5CEFC143}" type="presOf" srcId="{30C58A6A-55CE-41D1-A497-07901FB30F6D}" destId="{3F3CFC8F-B45F-466E-9EA4-97215BCA1999}" srcOrd="0" destOrd="0" presId="urn:microsoft.com/office/officeart/2009/layout/ReverseList"/>
    <dgm:cxn modelId="{B9349A78-829B-444D-9377-AB881E91DBAF}" type="presOf" srcId="{87F394B5-290C-4C2F-BEA3-08BD75AFF50B}" destId="{3261D799-A5DF-4744-A8B8-81AAD3176D3E}" srcOrd="1" destOrd="0" presId="urn:microsoft.com/office/officeart/2009/layout/ReverseList"/>
    <dgm:cxn modelId="{D0F8268B-D38B-40E1-B247-34FFBA68D0BB}" srcId="{2E59749A-6576-4998-8C4E-CF2739BB4439}" destId="{30C58A6A-55CE-41D1-A497-07901FB30F6D}" srcOrd="0" destOrd="0" parTransId="{F515A536-08E5-4B6E-B8B5-F75D36526C94}" sibTransId="{D2EAAE56-4FCB-403B-828A-EFD80C44D45C}"/>
    <dgm:cxn modelId="{A246B090-100F-46FC-96D0-94C783EC8A76}" type="presOf" srcId="{2E59749A-6576-4998-8C4E-CF2739BB4439}" destId="{982B0351-AE94-4F7E-8DD2-E88505EE1E1F}" srcOrd="0" destOrd="0" presId="urn:microsoft.com/office/officeart/2009/layout/ReverseList"/>
    <dgm:cxn modelId="{11FD95BE-9077-4212-99AF-5921C4250661}" srcId="{2E59749A-6576-4998-8C4E-CF2739BB4439}" destId="{87F394B5-290C-4C2F-BEA3-08BD75AFF50B}" srcOrd="1" destOrd="0" parTransId="{4E61F2C4-773E-4954-9F06-20239B6C0945}" sibTransId="{76C2E76A-5A7D-45ED-92BF-5523A5511E4D}"/>
    <dgm:cxn modelId="{D6AAB0FF-00F6-4116-AEF9-6C8C46231C5E}" type="presOf" srcId="{30C58A6A-55CE-41D1-A497-07901FB30F6D}" destId="{5026992C-6A9E-45DE-A4E1-12D4CE3B80D2}" srcOrd="1" destOrd="0" presId="urn:microsoft.com/office/officeart/2009/layout/ReverseList"/>
    <dgm:cxn modelId="{0BC1183C-2F16-4B50-8E54-B87A8085AA70}" type="presParOf" srcId="{982B0351-AE94-4F7E-8DD2-E88505EE1E1F}" destId="{3F3CFC8F-B45F-466E-9EA4-97215BCA1999}" srcOrd="0" destOrd="0" presId="urn:microsoft.com/office/officeart/2009/layout/ReverseList"/>
    <dgm:cxn modelId="{D37AC379-678B-44BC-82C7-0E988B741045}" type="presParOf" srcId="{982B0351-AE94-4F7E-8DD2-E88505EE1E1F}" destId="{5026992C-6A9E-45DE-A4E1-12D4CE3B80D2}" srcOrd="1" destOrd="0" presId="urn:microsoft.com/office/officeart/2009/layout/ReverseList"/>
    <dgm:cxn modelId="{A197FAB9-F3B7-420A-BF79-2C14DBBFFCFB}" type="presParOf" srcId="{982B0351-AE94-4F7E-8DD2-E88505EE1E1F}" destId="{8EC022EB-34EC-4D56-80A4-2448769DA843}" srcOrd="2" destOrd="0" presId="urn:microsoft.com/office/officeart/2009/layout/ReverseList"/>
    <dgm:cxn modelId="{605B4DBF-2FA1-4110-B89C-8BCDD3AEA7A4}" type="presParOf" srcId="{982B0351-AE94-4F7E-8DD2-E88505EE1E1F}" destId="{3261D799-A5DF-4744-A8B8-81AAD3176D3E}" srcOrd="3" destOrd="0" presId="urn:microsoft.com/office/officeart/2009/layout/ReverseList"/>
    <dgm:cxn modelId="{A5AA85E2-4AC0-4692-B757-B4B16444A886}" type="presParOf" srcId="{982B0351-AE94-4F7E-8DD2-E88505EE1E1F}" destId="{90E1530A-ACAC-4156-A7A5-857B934EB5DB}" srcOrd="4" destOrd="0" presId="urn:microsoft.com/office/officeart/2009/layout/ReverseList"/>
    <dgm:cxn modelId="{8892EDA2-7DB8-4FBD-917F-28A2FA487440}" type="presParOf" srcId="{982B0351-AE94-4F7E-8DD2-E88505EE1E1F}" destId="{C32948BC-2C14-41E4-8AFC-99ABE780FB7F}" srcOrd="5" destOrd="0" presId="urn:microsoft.com/office/officeart/2009/layout/Revers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83E143-16BB-4E40-B598-D57DFAB5FA78}" type="doc">
      <dgm:prSet loTypeId="urn:microsoft.com/office/officeart/2005/8/layout/arrow4" loCatId="relationship" qsTypeId="urn:microsoft.com/office/officeart/2005/8/quickstyle/simple1" qsCatId="simple" csTypeId="urn:microsoft.com/office/officeart/2005/8/colors/accent1_2" csCatId="accent1" phldr="1"/>
      <dgm:spPr/>
      <dgm:t>
        <a:bodyPr/>
        <a:lstStyle/>
        <a:p>
          <a:endParaRPr lang="en-US"/>
        </a:p>
      </dgm:t>
    </dgm:pt>
    <dgm:pt modelId="{8E36973C-C108-4C4D-B023-611967BB4BF4}">
      <dgm:prSet phldrT="[Text]" custT="1"/>
      <dgm:spPr/>
      <dgm:t>
        <a:bodyPr/>
        <a:lstStyle/>
        <a:p>
          <a:r>
            <a:rPr lang="en-US" sz="2400" dirty="0"/>
            <a:t>Average weekly earnings</a:t>
          </a:r>
        </a:p>
        <a:p>
          <a:r>
            <a:rPr lang="en-US" sz="2400" dirty="0"/>
            <a:t>                VS</a:t>
          </a:r>
        </a:p>
      </dgm:t>
    </dgm:pt>
    <dgm:pt modelId="{8D9C131E-65BE-459A-B366-1536FDC65FC5}" type="sibTrans" cxnId="{E17B8D48-2C6A-4950-81EE-45806C138C62}">
      <dgm:prSet/>
      <dgm:spPr/>
      <dgm:t>
        <a:bodyPr/>
        <a:lstStyle/>
        <a:p>
          <a:endParaRPr lang="en-US"/>
        </a:p>
      </dgm:t>
    </dgm:pt>
    <dgm:pt modelId="{221BBC93-2C95-4868-B257-C613279127CD}" type="parTrans" cxnId="{E17B8D48-2C6A-4950-81EE-45806C138C62}">
      <dgm:prSet/>
      <dgm:spPr/>
      <dgm:t>
        <a:bodyPr/>
        <a:lstStyle/>
        <a:p>
          <a:endParaRPr lang="en-US"/>
        </a:p>
      </dgm:t>
    </dgm:pt>
    <dgm:pt modelId="{97548655-4C02-49A9-ADDF-80B9DF1F4ED8}">
      <dgm:prSet phldrT="[Text]" custT="1"/>
      <dgm:spPr/>
      <dgm:t>
        <a:bodyPr/>
        <a:lstStyle/>
        <a:p>
          <a:r>
            <a:rPr lang="en-US" sz="2400" dirty="0"/>
            <a:t>Ordinary weekly pay</a:t>
          </a:r>
        </a:p>
      </dgm:t>
    </dgm:pt>
    <dgm:pt modelId="{19D08E91-326A-41FE-ABC6-65709D2FA626}" type="sibTrans" cxnId="{2529C783-DD9A-4F61-95BA-5E3748403F31}">
      <dgm:prSet/>
      <dgm:spPr/>
      <dgm:t>
        <a:bodyPr/>
        <a:lstStyle/>
        <a:p>
          <a:endParaRPr lang="en-US"/>
        </a:p>
      </dgm:t>
    </dgm:pt>
    <dgm:pt modelId="{76B2F657-5D26-4DFC-B34D-5F6CE94538ED}" type="parTrans" cxnId="{2529C783-DD9A-4F61-95BA-5E3748403F31}">
      <dgm:prSet/>
      <dgm:spPr/>
      <dgm:t>
        <a:bodyPr/>
        <a:lstStyle/>
        <a:p>
          <a:endParaRPr lang="en-US"/>
        </a:p>
      </dgm:t>
    </dgm:pt>
    <dgm:pt modelId="{1D7E7D74-F1AD-4F31-B64B-C41C309DD0D0}" type="pres">
      <dgm:prSet presAssocID="{C683E143-16BB-4E40-B598-D57DFAB5FA78}" presName="compositeShape" presStyleCnt="0">
        <dgm:presLayoutVars>
          <dgm:chMax val="2"/>
          <dgm:dir/>
          <dgm:resizeHandles val="exact"/>
        </dgm:presLayoutVars>
      </dgm:prSet>
      <dgm:spPr/>
    </dgm:pt>
    <dgm:pt modelId="{C9F7D317-AD92-404E-B7BF-CD104F56CCD1}" type="pres">
      <dgm:prSet presAssocID="{8E36973C-C108-4C4D-B023-611967BB4BF4}" presName="upArrow" presStyleLbl="node1" presStyleIdx="0" presStyleCnt="2" custLinFactNeighborX="-45373" custLinFactNeighborY="37939"/>
      <dgm:spPr/>
    </dgm:pt>
    <dgm:pt modelId="{22E5CE34-CCBA-44E0-89E1-F0271DF0E348}" type="pres">
      <dgm:prSet presAssocID="{8E36973C-C108-4C4D-B023-611967BB4BF4}" presName="upArrowText" presStyleLbl="revTx" presStyleIdx="0" presStyleCnt="2" custLinFactNeighborX="-14868" custLinFactNeighborY="2049">
        <dgm:presLayoutVars>
          <dgm:chMax val="0"/>
          <dgm:bulletEnabled val="1"/>
        </dgm:presLayoutVars>
      </dgm:prSet>
      <dgm:spPr/>
    </dgm:pt>
    <dgm:pt modelId="{53FAAC1E-8C21-4AE5-B521-E61CF1332776}" type="pres">
      <dgm:prSet presAssocID="{97548655-4C02-49A9-ADDF-80B9DF1F4ED8}" presName="downArrow" presStyleLbl="node1" presStyleIdx="1" presStyleCnt="2" custAng="10800000" custLinFactX="141848" custLinFactNeighborX="200000" custLinFactNeighborY="-79367"/>
      <dgm:spPr/>
    </dgm:pt>
    <dgm:pt modelId="{8B5D3428-79F2-4CC1-943B-B75260A4E314}" type="pres">
      <dgm:prSet presAssocID="{97548655-4C02-49A9-ADDF-80B9DF1F4ED8}" presName="downArrowText" presStyleLbl="revTx" presStyleIdx="1" presStyleCnt="2" custLinFactNeighborX="-20053" custLinFactNeighborY="-25351">
        <dgm:presLayoutVars>
          <dgm:chMax val="0"/>
          <dgm:bulletEnabled val="1"/>
        </dgm:presLayoutVars>
      </dgm:prSet>
      <dgm:spPr/>
    </dgm:pt>
  </dgm:ptLst>
  <dgm:cxnLst>
    <dgm:cxn modelId="{C2D3FF3F-DF28-4295-9526-18B021C3981E}" type="presOf" srcId="{C683E143-16BB-4E40-B598-D57DFAB5FA78}" destId="{1D7E7D74-F1AD-4F31-B64B-C41C309DD0D0}" srcOrd="0" destOrd="0" presId="urn:microsoft.com/office/officeart/2005/8/layout/arrow4"/>
    <dgm:cxn modelId="{97648C48-C67E-447C-99BF-41EF22F4C5BC}" type="presOf" srcId="{97548655-4C02-49A9-ADDF-80B9DF1F4ED8}" destId="{8B5D3428-79F2-4CC1-943B-B75260A4E314}" srcOrd="0" destOrd="0" presId="urn:microsoft.com/office/officeart/2005/8/layout/arrow4"/>
    <dgm:cxn modelId="{E17B8D48-2C6A-4950-81EE-45806C138C62}" srcId="{C683E143-16BB-4E40-B598-D57DFAB5FA78}" destId="{8E36973C-C108-4C4D-B023-611967BB4BF4}" srcOrd="0" destOrd="0" parTransId="{221BBC93-2C95-4868-B257-C613279127CD}" sibTransId="{8D9C131E-65BE-459A-B366-1536FDC65FC5}"/>
    <dgm:cxn modelId="{2529C783-DD9A-4F61-95BA-5E3748403F31}" srcId="{C683E143-16BB-4E40-B598-D57DFAB5FA78}" destId="{97548655-4C02-49A9-ADDF-80B9DF1F4ED8}" srcOrd="1" destOrd="0" parTransId="{76B2F657-5D26-4DFC-B34D-5F6CE94538ED}" sibTransId="{19D08E91-326A-41FE-ABC6-65709D2FA626}"/>
    <dgm:cxn modelId="{648D0BB5-8108-43DD-89EC-5732BF830A2D}" type="presOf" srcId="{8E36973C-C108-4C4D-B023-611967BB4BF4}" destId="{22E5CE34-CCBA-44E0-89E1-F0271DF0E348}" srcOrd="0" destOrd="0" presId="urn:microsoft.com/office/officeart/2005/8/layout/arrow4"/>
    <dgm:cxn modelId="{50286263-5C51-44BD-BF29-A3E67F6524F9}" type="presParOf" srcId="{1D7E7D74-F1AD-4F31-B64B-C41C309DD0D0}" destId="{C9F7D317-AD92-404E-B7BF-CD104F56CCD1}" srcOrd="0" destOrd="0" presId="urn:microsoft.com/office/officeart/2005/8/layout/arrow4"/>
    <dgm:cxn modelId="{BD8C0638-2EE8-4600-8D82-68B69332661F}" type="presParOf" srcId="{1D7E7D74-F1AD-4F31-B64B-C41C309DD0D0}" destId="{22E5CE34-CCBA-44E0-89E1-F0271DF0E348}" srcOrd="1" destOrd="0" presId="urn:microsoft.com/office/officeart/2005/8/layout/arrow4"/>
    <dgm:cxn modelId="{E8473BA7-95DF-47CA-BD65-2C5CB0390EE2}" type="presParOf" srcId="{1D7E7D74-F1AD-4F31-B64B-C41C309DD0D0}" destId="{53FAAC1E-8C21-4AE5-B521-E61CF1332776}" srcOrd="2" destOrd="0" presId="urn:microsoft.com/office/officeart/2005/8/layout/arrow4"/>
    <dgm:cxn modelId="{40072334-4D8B-49A4-9B37-01D851A8EFCA}" type="presParOf" srcId="{1D7E7D74-F1AD-4F31-B64B-C41C309DD0D0}" destId="{8B5D3428-79F2-4CC1-943B-B75260A4E314}"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446C74-4C75-49F1-AFD4-9A5CDF0596B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4D0C05A-7176-4ECD-AE06-98204A1A4527}">
      <dgm:prSet phldrT="[Text]" custT="1"/>
      <dgm:spPr/>
      <dgm:t>
        <a:bodyPr/>
        <a:lstStyle/>
        <a:p>
          <a:pPr algn="ctr"/>
          <a:r>
            <a:rPr lang="en-US" sz="2400" dirty="0"/>
            <a:t>Average weekly earnings only!</a:t>
          </a:r>
        </a:p>
      </dgm:t>
    </dgm:pt>
    <dgm:pt modelId="{83201013-6EBD-4E07-A9A2-72306FA97885}" type="parTrans" cxnId="{D8D6D764-D920-4068-AB50-84982E00491B}">
      <dgm:prSet/>
      <dgm:spPr/>
      <dgm:t>
        <a:bodyPr/>
        <a:lstStyle/>
        <a:p>
          <a:endParaRPr lang="en-US"/>
        </a:p>
      </dgm:t>
    </dgm:pt>
    <dgm:pt modelId="{0F949FF4-5291-43AB-AFC7-24C677D65F13}" type="sibTrans" cxnId="{D8D6D764-D920-4068-AB50-84982E00491B}">
      <dgm:prSet/>
      <dgm:spPr/>
      <dgm:t>
        <a:bodyPr/>
        <a:lstStyle/>
        <a:p>
          <a:endParaRPr lang="en-US"/>
        </a:p>
      </dgm:t>
    </dgm:pt>
    <dgm:pt modelId="{02613F0D-2D21-4859-9EEE-B2561DCBC54F}" type="pres">
      <dgm:prSet presAssocID="{7B446C74-4C75-49F1-AFD4-9A5CDF0596B6}" presName="linear" presStyleCnt="0">
        <dgm:presLayoutVars>
          <dgm:animLvl val="lvl"/>
          <dgm:resizeHandles val="exact"/>
        </dgm:presLayoutVars>
      </dgm:prSet>
      <dgm:spPr/>
    </dgm:pt>
    <dgm:pt modelId="{B433728A-1FF0-4A46-BDF0-074DBA174B42}" type="pres">
      <dgm:prSet presAssocID="{D4D0C05A-7176-4ECD-AE06-98204A1A4527}" presName="parentText" presStyleLbl="node1" presStyleIdx="0" presStyleCnt="1" custLinFactY="36067" custLinFactNeighborX="-369" custLinFactNeighborY="100000">
        <dgm:presLayoutVars>
          <dgm:chMax val="0"/>
          <dgm:bulletEnabled val="1"/>
        </dgm:presLayoutVars>
      </dgm:prSet>
      <dgm:spPr/>
    </dgm:pt>
  </dgm:ptLst>
  <dgm:cxnLst>
    <dgm:cxn modelId="{D8D6D764-D920-4068-AB50-84982E00491B}" srcId="{7B446C74-4C75-49F1-AFD4-9A5CDF0596B6}" destId="{D4D0C05A-7176-4ECD-AE06-98204A1A4527}" srcOrd="0" destOrd="0" parTransId="{83201013-6EBD-4E07-A9A2-72306FA97885}" sibTransId="{0F949FF4-5291-43AB-AFC7-24C677D65F13}"/>
    <dgm:cxn modelId="{86712078-BFC2-4F1C-B57A-A2BDB6E4382F}" type="presOf" srcId="{D4D0C05A-7176-4ECD-AE06-98204A1A4527}" destId="{B433728A-1FF0-4A46-BDF0-074DBA174B42}" srcOrd="0" destOrd="0" presId="urn:microsoft.com/office/officeart/2005/8/layout/vList2"/>
    <dgm:cxn modelId="{BC9FBBE7-C0EA-40F1-A11A-D6DF541B8B89}" type="presOf" srcId="{7B446C74-4C75-49F1-AFD4-9A5CDF0596B6}" destId="{02613F0D-2D21-4859-9EEE-B2561DCBC54F}" srcOrd="0" destOrd="0" presId="urn:microsoft.com/office/officeart/2005/8/layout/vList2"/>
    <dgm:cxn modelId="{7BC33C45-F7FC-49C5-8EF7-3E85E25A785D}" type="presParOf" srcId="{02613F0D-2D21-4859-9EEE-B2561DCBC54F}" destId="{B433728A-1FF0-4A46-BDF0-074DBA174B4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8EAD9A-2930-48BB-AABC-9D2366F813BF}">
      <dsp:nvSpPr>
        <dsp:cNvPr id="0" name=""/>
        <dsp:cNvSpPr/>
      </dsp:nvSpPr>
      <dsp:spPr>
        <a:xfrm rot="16200000">
          <a:off x="763656" y="-763656"/>
          <a:ext cx="2358887" cy="3886200"/>
        </a:xfrm>
        <a:prstGeom prst="round1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kern="1200" dirty="0"/>
            <a:t>SPECIAL LEAVE</a:t>
          </a:r>
        </a:p>
        <a:p>
          <a:pPr marL="0" lvl="0" indent="0" algn="ctr" defTabSz="1111250">
            <a:lnSpc>
              <a:spcPct val="90000"/>
            </a:lnSpc>
            <a:spcBef>
              <a:spcPct val="0"/>
            </a:spcBef>
            <a:spcAft>
              <a:spcPct val="35000"/>
            </a:spcAft>
            <a:buNone/>
          </a:pPr>
          <a:r>
            <a:rPr lang="en-US" sz="2500" kern="1200" dirty="0"/>
            <a:t>(10 DAYS UNPAID)</a:t>
          </a:r>
        </a:p>
      </dsp:txBody>
      <dsp:txXfrm rot="5400000">
        <a:off x="0" y="0"/>
        <a:ext cx="3886200" cy="1769165"/>
      </dsp:txXfrm>
    </dsp:sp>
    <dsp:sp modelId="{8CAA38F8-AA70-4AD5-AC1B-A9AD04EED8EF}">
      <dsp:nvSpPr>
        <dsp:cNvPr id="0" name=""/>
        <dsp:cNvSpPr/>
      </dsp:nvSpPr>
      <dsp:spPr>
        <a:xfrm>
          <a:off x="3886200" y="0"/>
          <a:ext cx="3886200" cy="2358887"/>
        </a:xfrm>
        <a:prstGeom prst="round1Rect">
          <a:avLst/>
        </a:prstGeom>
        <a:solidFill>
          <a:schemeClr val="accent2">
            <a:hueOff val="-3011185"/>
            <a:satOff val="-1366"/>
            <a:lumOff val="235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kern="1200" dirty="0"/>
            <a:t>PRIMARY CARERS LEAVE</a:t>
          </a:r>
        </a:p>
        <a:p>
          <a:pPr marL="0" lvl="0" indent="0" algn="ctr" defTabSz="1111250">
            <a:lnSpc>
              <a:spcPct val="90000"/>
            </a:lnSpc>
            <a:spcBef>
              <a:spcPct val="0"/>
            </a:spcBef>
            <a:spcAft>
              <a:spcPct val="35000"/>
            </a:spcAft>
            <a:buNone/>
          </a:pPr>
          <a:r>
            <a:rPr lang="en-US" sz="2500" kern="1200" dirty="0"/>
            <a:t>(22 WEEKS)</a:t>
          </a:r>
        </a:p>
      </dsp:txBody>
      <dsp:txXfrm>
        <a:off x="3886200" y="0"/>
        <a:ext cx="3886200" cy="1769165"/>
      </dsp:txXfrm>
    </dsp:sp>
    <dsp:sp modelId="{2475B876-2E94-4A44-9976-DDB5516A52DE}">
      <dsp:nvSpPr>
        <dsp:cNvPr id="0" name=""/>
        <dsp:cNvSpPr/>
      </dsp:nvSpPr>
      <dsp:spPr>
        <a:xfrm rot="10800000">
          <a:off x="0" y="2358887"/>
          <a:ext cx="3886200" cy="2358887"/>
        </a:xfrm>
        <a:prstGeom prst="round1Rect">
          <a:avLst/>
        </a:prstGeom>
        <a:solidFill>
          <a:schemeClr val="accent2">
            <a:hueOff val="-6022371"/>
            <a:satOff val="-2733"/>
            <a:lumOff val="470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kern="1200" dirty="0"/>
            <a:t>EXTENDED LEAVE</a:t>
          </a:r>
        </a:p>
        <a:p>
          <a:pPr marL="0" lvl="0" indent="0" algn="ctr" defTabSz="1111250">
            <a:lnSpc>
              <a:spcPct val="90000"/>
            </a:lnSpc>
            <a:spcBef>
              <a:spcPct val="0"/>
            </a:spcBef>
            <a:spcAft>
              <a:spcPct val="35000"/>
            </a:spcAft>
            <a:buNone/>
          </a:pPr>
          <a:r>
            <a:rPr lang="en-US" sz="2500" kern="1200" dirty="0"/>
            <a:t>(52 WEEKS LESS PRIMARY CARERS LEAVE)</a:t>
          </a:r>
        </a:p>
      </dsp:txBody>
      <dsp:txXfrm rot="10800000">
        <a:off x="0" y="2948608"/>
        <a:ext cx="3886200" cy="1769165"/>
      </dsp:txXfrm>
    </dsp:sp>
    <dsp:sp modelId="{D09C4565-DBDC-4B62-822C-2AE59E63EA95}">
      <dsp:nvSpPr>
        <dsp:cNvPr id="0" name=""/>
        <dsp:cNvSpPr/>
      </dsp:nvSpPr>
      <dsp:spPr>
        <a:xfrm rot="5400000">
          <a:off x="4649856" y="1595230"/>
          <a:ext cx="2358887" cy="3886200"/>
        </a:xfrm>
        <a:prstGeom prst="round1Rect">
          <a:avLst/>
        </a:prstGeom>
        <a:solidFill>
          <a:schemeClr val="accent2">
            <a:hueOff val="-9033556"/>
            <a:satOff val="-4099"/>
            <a:lumOff val="705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a:lnSpc>
              <a:spcPct val="90000"/>
            </a:lnSpc>
            <a:spcBef>
              <a:spcPct val="0"/>
            </a:spcBef>
            <a:spcAft>
              <a:spcPct val="35000"/>
            </a:spcAft>
            <a:buNone/>
          </a:pPr>
          <a:r>
            <a:rPr lang="en-US" sz="2500" kern="1200" dirty="0"/>
            <a:t>PARTNERS LEAVE</a:t>
          </a:r>
        </a:p>
        <a:p>
          <a:pPr marL="0" lvl="0" indent="0" algn="ctr" defTabSz="1111250">
            <a:lnSpc>
              <a:spcPct val="90000"/>
            </a:lnSpc>
            <a:spcBef>
              <a:spcPct val="0"/>
            </a:spcBef>
            <a:spcAft>
              <a:spcPct val="35000"/>
            </a:spcAft>
            <a:buNone/>
          </a:pPr>
          <a:r>
            <a:rPr lang="en-US" sz="2500" kern="1200" dirty="0"/>
            <a:t>(2 WEEKS UNPAID)</a:t>
          </a:r>
        </a:p>
      </dsp:txBody>
      <dsp:txXfrm rot="-5400000">
        <a:off x="3886200" y="2948608"/>
        <a:ext cx="3886200" cy="1769165"/>
      </dsp:txXfrm>
    </dsp:sp>
    <dsp:sp modelId="{C66C4AA3-6FA9-43AE-BB23-0EF1939F0161}">
      <dsp:nvSpPr>
        <dsp:cNvPr id="0" name=""/>
        <dsp:cNvSpPr/>
      </dsp:nvSpPr>
      <dsp:spPr>
        <a:xfrm>
          <a:off x="2720340" y="1769165"/>
          <a:ext cx="2331720" cy="1179443"/>
        </a:xfrm>
        <a:prstGeom prst="roundRect">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PARENTAL LEAVE</a:t>
          </a:r>
        </a:p>
      </dsp:txBody>
      <dsp:txXfrm>
        <a:off x="2777916" y="1826741"/>
        <a:ext cx="2216568" cy="10642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26992C-6A9E-45DE-A4E1-12D4CE3B80D2}">
      <dsp:nvSpPr>
        <dsp:cNvPr id="0" name=""/>
        <dsp:cNvSpPr/>
      </dsp:nvSpPr>
      <dsp:spPr>
        <a:xfrm rot="16200000">
          <a:off x="854541" y="1393590"/>
          <a:ext cx="1379205" cy="2176869"/>
        </a:xfrm>
        <a:prstGeom prst="round2SameRect">
          <a:avLst>
            <a:gd name="adj1" fmla="val 16670"/>
            <a:gd name="adj2" fmla="val 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114300" rIns="102870" bIns="114300" numCol="1" spcCol="1270" anchor="t" anchorCtr="0">
          <a:noAutofit/>
        </a:bodyPr>
        <a:lstStyle/>
        <a:p>
          <a:pPr marL="0" lvl="0" indent="0" algn="l" defTabSz="800100">
            <a:lnSpc>
              <a:spcPct val="90000"/>
            </a:lnSpc>
            <a:spcBef>
              <a:spcPct val="0"/>
            </a:spcBef>
            <a:spcAft>
              <a:spcPct val="35000"/>
            </a:spcAft>
            <a:buNone/>
          </a:pPr>
          <a:r>
            <a:rPr lang="en-US" sz="1800" b="1" kern="1200" dirty="0"/>
            <a:t>Entitlement</a:t>
          </a:r>
          <a:r>
            <a:rPr lang="en-US" sz="1800" kern="1200" dirty="0"/>
            <a:t> to Annual leave.</a:t>
          </a:r>
        </a:p>
      </dsp:txBody>
      <dsp:txXfrm rot="5400000">
        <a:off x="523049" y="1859761"/>
        <a:ext cx="2109530" cy="1244527"/>
      </dsp:txXfrm>
    </dsp:sp>
    <dsp:sp modelId="{3261D799-A5DF-4744-A8B8-81AAD3176D3E}">
      <dsp:nvSpPr>
        <dsp:cNvPr id="0" name=""/>
        <dsp:cNvSpPr/>
      </dsp:nvSpPr>
      <dsp:spPr>
        <a:xfrm rot="5400000">
          <a:off x="3970316" y="1281493"/>
          <a:ext cx="1365858" cy="2490423"/>
        </a:xfrm>
        <a:prstGeom prst="round2SameRect">
          <a:avLst>
            <a:gd name="adj1" fmla="val 16670"/>
            <a:gd name="adj2" fmla="val 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14300" rIns="68580" bIns="114300" numCol="1" spcCol="1270" anchor="t" anchorCtr="0">
          <a:noAutofit/>
        </a:bodyPr>
        <a:lstStyle/>
        <a:p>
          <a:pPr marL="0" lvl="0" indent="0" algn="l" defTabSz="800100">
            <a:lnSpc>
              <a:spcPct val="90000"/>
            </a:lnSpc>
            <a:spcBef>
              <a:spcPct val="0"/>
            </a:spcBef>
            <a:spcAft>
              <a:spcPct val="35000"/>
            </a:spcAft>
            <a:buNone/>
          </a:pPr>
          <a:r>
            <a:rPr lang="en-US" sz="1800" b="1" kern="1200" dirty="0"/>
            <a:t>Payment</a:t>
          </a:r>
          <a:r>
            <a:rPr lang="en-US" sz="1800" kern="1200" dirty="0"/>
            <a:t> of Annual leave.</a:t>
          </a:r>
        </a:p>
      </dsp:txBody>
      <dsp:txXfrm rot="-5400000">
        <a:off x="3408034" y="1910463"/>
        <a:ext cx="2423735" cy="1232482"/>
      </dsp:txXfrm>
    </dsp:sp>
    <dsp:sp modelId="{90E1530A-ACAC-4156-A7A5-857B934EB5DB}">
      <dsp:nvSpPr>
        <dsp:cNvPr id="0" name=""/>
        <dsp:cNvSpPr/>
      </dsp:nvSpPr>
      <dsp:spPr>
        <a:xfrm>
          <a:off x="2264263" y="1060067"/>
          <a:ext cx="1567481" cy="1567405"/>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2948BC-2C14-41E4-8AFC-99ABE780FB7F}">
      <dsp:nvSpPr>
        <dsp:cNvPr id="0" name=""/>
        <dsp:cNvSpPr/>
      </dsp:nvSpPr>
      <dsp:spPr>
        <a:xfrm rot="10800000">
          <a:off x="2185717" y="2249018"/>
          <a:ext cx="1567481" cy="1567405"/>
        </a:xfrm>
        <a:prstGeom prst="circularArrow">
          <a:avLst>
            <a:gd name="adj1" fmla="val 12500"/>
            <a:gd name="adj2" fmla="val 1142322"/>
            <a:gd name="adj3" fmla="val 20457678"/>
            <a:gd name="adj4" fmla="val 10800000"/>
            <a:gd name="adj5" fmla="val 125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7D317-AD92-404E-B7BF-CD104F56CCD1}">
      <dsp:nvSpPr>
        <dsp:cNvPr id="0" name=""/>
        <dsp:cNvSpPr/>
      </dsp:nvSpPr>
      <dsp:spPr>
        <a:xfrm>
          <a:off x="144018" y="304475"/>
          <a:ext cx="1070054" cy="802540"/>
        </a:xfrm>
        <a:prstGeom prst="up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E5CE34-CCBA-44E0-89E1-F0271DF0E348}">
      <dsp:nvSpPr>
        <dsp:cNvPr id="0" name=""/>
        <dsp:cNvSpPr/>
      </dsp:nvSpPr>
      <dsp:spPr>
        <a:xfrm>
          <a:off x="1224132" y="16444"/>
          <a:ext cx="3413760" cy="802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marL="0" lvl="0" indent="0" algn="l" defTabSz="1066800">
            <a:lnSpc>
              <a:spcPct val="90000"/>
            </a:lnSpc>
            <a:spcBef>
              <a:spcPct val="0"/>
            </a:spcBef>
            <a:spcAft>
              <a:spcPct val="35000"/>
            </a:spcAft>
            <a:buNone/>
          </a:pPr>
          <a:r>
            <a:rPr lang="en-US" sz="2400" kern="1200" dirty="0"/>
            <a:t>Average weekly earnings</a:t>
          </a:r>
        </a:p>
        <a:p>
          <a:pPr marL="0" lvl="0" indent="0" algn="l" defTabSz="1066800">
            <a:lnSpc>
              <a:spcPct val="90000"/>
            </a:lnSpc>
            <a:spcBef>
              <a:spcPct val="0"/>
            </a:spcBef>
            <a:spcAft>
              <a:spcPct val="35000"/>
            </a:spcAft>
            <a:buNone/>
          </a:pPr>
          <a:r>
            <a:rPr lang="en-US" sz="2400" kern="1200" dirty="0"/>
            <a:t>                VS</a:t>
          </a:r>
        </a:p>
      </dsp:txBody>
      <dsp:txXfrm>
        <a:off x="1224132" y="16444"/>
        <a:ext cx="3413760" cy="802540"/>
      </dsp:txXfrm>
    </dsp:sp>
    <dsp:sp modelId="{53FAAC1E-8C21-4AE5-B521-E61CF1332776}">
      <dsp:nvSpPr>
        <dsp:cNvPr id="0" name=""/>
        <dsp:cNvSpPr/>
      </dsp:nvSpPr>
      <dsp:spPr>
        <a:xfrm rot="10800000">
          <a:off x="4608509" y="232466"/>
          <a:ext cx="1070054" cy="802540"/>
        </a:xfrm>
        <a:prstGeom prst="down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5D3428-79F2-4CC1-943B-B75260A4E314}">
      <dsp:nvSpPr>
        <dsp:cNvPr id="0" name=""/>
        <dsp:cNvSpPr/>
      </dsp:nvSpPr>
      <dsp:spPr>
        <a:xfrm>
          <a:off x="1368144" y="665967"/>
          <a:ext cx="3413760" cy="802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marL="0" lvl="0" indent="0" algn="l" defTabSz="1066800">
            <a:lnSpc>
              <a:spcPct val="90000"/>
            </a:lnSpc>
            <a:spcBef>
              <a:spcPct val="0"/>
            </a:spcBef>
            <a:spcAft>
              <a:spcPct val="35000"/>
            </a:spcAft>
            <a:buNone/>
          </a:pPr>
          <a:r>
            <a:rPr lang="en-US" sz="2400" kern="1200" dirty="0"/>
            <a:t>Ordinary weekly pay</a:t>
          </a:r>
        </a:p>
      </dsp:txBody>
      <dsp:txXfrm>
        <a:off x="1368144" y="665967"/>
        <a:ext cx="3413760" cy="8025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3728A-1FF0-4A46-BDF0-074DBA174B42}">
      <dsp:nvSpPr>
        <dsp:cNvPr id="0" name=""/>
        <dsp:cNvSpPr/>
      </dsp:nvSpPr>
      <dsp:spPr>
        <a:xfrm>
          <a:off x="0" y="2847200"/>
          <a:ext cx="6096000" cy="1216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Average weekly earnings only!</a:t>
          </a:r>
        </a:p>
      </dsp:txBody>
      <dsp:txXfrm>
        <a:off x="59399" y="2906599"/>
        <a:ext cx="5977202" cy="1098002"/>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28C6EC5-98A5-440F-9411-900BB1EA611B}" type="datetimeFigureOut">
              <a:rPr lang="en-NZ" smtClean="0"/>
              <a:t>08/10/2018</a:t>
            </a:fld>
            <a:endParaRPr lang="en-NZ"/>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55C362F-1176-413E-A6A6-AB5BECEC8B59}" type="slidenum">
              <a:rPr lang="en-NZ" smtClean="0"/>
              <a:t>‹#›</a:t>
            </a:fld>
            <a:endParaRPr lang="en-NZ"/>
          </a:p>
        </p:txBody>
      </p:sp>
    </p:spTree>
    <p:extLst>
      <p:ext uri="{BB962C8B-B14F-4D97-AF65-F5344CB8AC3E}">
        <p14:creationId xmlns:p14="http://schemas.microsoft.com/office/powerpoint/2010/main" val="1479276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NZ" baseline="0" dirty="0"/>
          </a:p>
          <a:p>
            <a:endParaRPr lang="en-NZ" baseline="0" dirty="0"/>
          </a:p>
          <a:p>
            <a:endParaRPr lang="en-NZ" baseline="0" dirty="0"/>
          </a:p>
          <a:p>
            <a:endParaRPr lang="en-NZ" baseline="0" dirty="0"/>
          </a:p>
          <a:p>
            <a:endParaRPr lang="en-NZ" baseline="0" dirty="0"/>
          </a:p>
          <a:p>
            <a:endParaRPr lang="en-NZ" baseline="0" dirty="0"/>
          </a:p>
        </p:txBody>
      </p:sp>
      <p:sp>
        <p:nvSpPr>
          <p:cNvPr id="4" name="Slide Number Placeholder 3"/>
          <p:cNvSpPr>
            <a:spLocks noGrp="1"/>
          </p:cNvSpPr>
          <p:nvPr>
            <p:ph type="sldNum" sz="quarter" idx="10"/>
          </p:nvPr>
        </p:nvSpPr>
        <p:spPr/>
        <p:txBody>
          <a:bodyPr/>
          <a:lstStyle/>
          <a:p>
            <a:fld id="{755C362F-1176-413E-A6A6-AB5BECEC8B59}" type="slidenum">
              <a:rPr lang="en-NZ" smtClean="0"/>
              <a:t>1</a:t>
            </a:fld>
            <a:endParaRPr lang="en-NZ"/>
          </a:p>
        </p:txBody>
      </p:sp>
    </p:spTree>
    <p:extLst>
      <p:ext uri="{BB962C8B-B14F-4D97-AF65-F5344CB8AC3E}">
        <p14:creationId xmlns:p14="http://schemas.microsoft.com/office/powerpoint/2010/main" val="3965125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10</a:t>
            </a:fld>
            <a:endParaRPr lang="en-NZ"/>
          </a:p>
        </p:txBody>
      </p:sp>
    </p:spTree>
    <p:extLst>
      <p:ext uri="{BB962C8B-B14F-4D97-AF65-F5344CB8AC3E}">
        <p14:creationId xmlns:p14="http://schemas.microsoft.com/office/powerpoint/2010/main" val="4280368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11</a:t>
            </a:fld>
            <a:endParaRPr lang="en-NZ"/>
          </a:p>
        </p:txBody>
      </p:sp>
    </p:spTree>
    <p:extLst>
      <p:ext uri="{BB962C8B-B14F-4D97-AF65-F5344CB8AC3E}">
        <p14:creationId xmlns:p14="http://schemas.microsoft.com/office/powerpoint/2010/main" val="840988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12</a:t>
            </a:fld>
            <a:endParaRPr lang="en-NZ"/>
          </a:p>
        </p:txBody>
      </p:sp>
    </p:spTree>
    <p:extLst>
      <p:ext uri="{BB962C8B-B14F-4D97-AF65-F5344CB8AC3E}">
        <p14:creationId xmlns:p14="http://schemas.microsoft.com/office/powerpoint/2010/main" val="831284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13</a:t>
            </a:fld>
            <a:endParaRPr lang="en-NZ"/>
          </a:p>
        </p:txBody>
      </p:sp>
    </p:spTree>
    <p:extLst>
      <p:ext uri="{BB962C8B-B14F-4D97-AF65-F5344CB8AC3E}">
        <p14:creationId xmlns:p14="http://schemas.microsoft.com/office/powerpoint/2010/main" val="155210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14</a:t>
            </a:fld>
            <a:endParaRPr lang="en-NZ"/>
          </a:p>
        </p:txBody>
      </p:sp>
    </p:spTree>
    <p:extLst>
      <p:ext uri="{BB962C8B-B14F-4D97-AF65-F5344CB8AC3E}">
        <p14:creationId xmlns:p14="http://schemas.microsoft.com/office/powerpoint/2010/main" val="21557380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15</a:t>
            </a:fld>
            <a:endParaRPr lang="en-NZ"/>
          </a:p>
        </p:txBody>
      </p:sp>
    </p:spTree>
    <p:extLst>
      <p:ext uri="{BB962C8B-B14F-4D97-AF65-F5344CB8AC3E}">
        <p14:creationId xmlns:p14="http://schemas.microsoft.com/office/powerpoint/2010/main" val="4011586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16</a:t>
            </a:fld>
            <a:endParaRPr lang="en-NZ"/>
          </a:p>
        </p:txBody>
      </p:sp>
    </p:spTree>
    <p:extLst>
      <p:ext uri="{BB962C8B-B14F-4D97-AF65-F5344CB8AC3E}">
        <p14:creationId xmlns:p14="http://schemas.microsoft.com/office/powerpoint/2010/main" val="18518454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17</a:t>
            </a:fld>
            <a:endParaRPr lang="en-NZ"/>
          </a:p>
        </p:txBody>
      </p:sp>
    </p:spTree>
    <p:extLst>
      <p:ext uri="{BB962C8B-B14F-4D97-AF65-F5344CB8AC3E}">
        <p14:creationId xmlns:p14="http://schemas.microsoft.com/office/powerpoint/2010/main" val="2781731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18</a:t>
            </a:fld>
            <a:endParaRPr lang="en-NZ"/>
          </a:p>
        </p:txBody>
      </p:sp>
    </p:spTree>
    <p:extLst>
      <p:ext uri="{BB962C8B-B14F-4D97-AF65-F5344CB8AC3E}">
        <p14:creationId xmlns:p14="http://schemas.microsoft.com/office/powerpoint/2010/main" val="36707578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19</a:t>
            </a:fld>
            <a:endParaRPr lang="en-NZ"/>
          </a:p>
        </p:txBody>
      </p:sp>
    </p:spTree>
    <p:extLst>
      <p:ext uri="{BB962C8B-B14F-4D97-AF65-F5344CB8AC3E}">
        <p14:creationId xmlns:p14="http://schemas.microsoft.com/office/powerpoint/2010/main" val="437580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NZ" sz="1200" dirty="0"/>
          </a:p>
          <a:p>
            <a:endParaRPr lang="en-NZ" sz="1200" dirty="0"/>
          </a:p>
          <a:p>
            <a:endParaRPr lang="en-NZ" b="0" baseline="0" dirty="0"/>
          </a:p>
        </p:txBody>
      </p:sp>
      <p:sp>
        <p:nvSpPr>
          <p:cNvPr id="4" name="Slide Number Placeholder 3"/>
          <p:cNvSpPr>
            <a:spLocks noGrp="1"/>
          </p:cNvSpPr>
          <p:nvPr>
            <p:ph type="sldNum" sz="quarter" idx="10"/>
          </p:nvPr>
        </p:nvSpPr>
        <p:spPr/>
        <p:txBody>
          <a:bodyPr/>
          <a:lstStyle/>
          <a:p>
            <a:fld id="{755C362F-1176-413E-A6A6-AB5BECEC8B59}" type="slidenum">
              <a:rPr lang="en-NZ" smtClean="0"/>
              <a:t>2</a:t>
            </a:fld>
            <a:endParaRPr lang="en-NZ"/>
          </a:p>
        </p:txBody>
      </p:sp>
    </p:spTree>
    <p:extLst>
      <p:ext uri="{BB962C8B-B14F-4D97-AF65-F5344CB8AC3E}">
        <p14:creationId xmlns:p14="http://schemas.microsoft.com/office/powerpoint/2010/main" val="38673579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20</a:t>
            </a:fld>
            <a:endParaRPr lang="en-NZ"/>
          </a:p>
        </p:txBody>
      </p:sp>
    </p:spTree>
    <p:extLst>
      <p:ext uri="{BB962C8B-B14F-4D97-AF65-F5344CB8AC3E}">
        <p14:creationId xmlns:p14="http://schemas.microsoft.com/office/powerpoint/2010/main" val="14184576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21</a:t>
            </a:fld>
            <a:endParaRPr lang="en-NZ"/>
          </a:p>
        </p:txBody>
      </p:sp>
    </p:spTree>
    <p:extLst>
      <p:ext uri="{BB962C8B-B14F-4D97-AF65-F5344CB8AC3E}">
        <p14:creationId xmlns:p14="http://schemas.microsoft.com/office/powerpoint/2010/main" val="40090043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22</a:t>
            </a:fld>
            <a:endParaRPr lang="en-NZ"/>
          </a:p>
        </p:txBody>
      </p:sp>
    </p:spTree>
    <p:extLst>
      <p:ext uri="{BB962C8B-B14F-4D97-AF65-F5344CB8AC3E}">
        <p14:creationId xmlns:p14="http://schemas.microsoft.com/office/powerpoint/2010/main" val="10512371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23</a:t>
            </a:fld>
            <a:endParaRPr lang="en-NZ"/>
          </a:p>
        </p:txBody>
      </p:sp>
    </p:spTree>
    <p:extLst>
      <p:ext uri="{BB962C8B-B14F-4D97-AF65-F5344CB8AC3E}">
        <p14:creationId xmlns:p14="http://schemas.microsoft.com/office/powerpoint/2010/main" val="41022108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24</a:t>
            </a:fld>
            <a:endParaRPr lang="en-NZ"/>
          </a:p>
        </p:txBody>
      </p:sp>
    </p:spTree>
    <p:extLst>
      <p:ext uri="{BB962C8B-B14F-4D97-AF65-F5344CB8AC3E}">
        <p14:creationId xmlns:p14="http://schemas.microsoft.com/office/powerpoint/2010/main" val="42450445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25</a:t>
            </a:fld>
            <a:endParaRPr lang="en-NZ"/>
          </a:p>
        </p:txBody>
      </p:sp>
    </p:spTree>
    <p:extLst>
      <p:ext uri="{BB962C8B-B14F-4D97-AF65-F5344CB8AC3E}">
        <p14:creationId xmlns:p14="http://schemas.microsoft.com/office/powerpoint/2010/main" val="11139821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26</a:t>
            </a:fld>
            <a:endParaRPr lang="en-NZ"/>
          </a:p>
        </p:txBody>
      </p:sp>
    </p:spTree>
    <p:extLst>
      <p:ext uri="{BB962C8B-B14F-4D97-AF65-F5344CB8AC3E}">
        <p14:creationId xmlns:p14="http://schemas.microsoft.com/office/powerpoint/2010/main" val="2175124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27</a:t>
            </a:fld>
            <a:endParaRPr lang="en-NZ"/>
          </a:p>
        </p:txBody>
      </p:sp>
    </p:spTree>
    <p:extLst>
      <p:ext uri="{BB962C8B-B14F-4D97-AF65-F5344CB8AC3E}">
        <p14:creationId xmlns:p14="http://schemas.microsoft.com/office/powerpoint/2010/main" val="42552132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28</a:t>
            </a:fld>
            <a:endParaRPr lang="en-NZ"/>
          </a:p>
        </p:txBody>
      </p:sp>
    </p:spTree>
    <p:extLst>
      <p:ext uri="{BB962C8B-B14F-4D97-AF65-F5344CB8AC3E}">
        <p14:creationId xmlns:p14="http://schemas.microsoft.com/office/powerpoint/2010/main" val="22156243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29</a:t>
            </a:fld>
            <a:endParaRPr lang="en-NZ"/>
          </a:p>
        </p:txBody>
      </p:sp>
    </p:spTree>
    <p:extLst>
      <p:ext uri="{BB962C8B-B14F-4D97-AF65-F5344CB8AC3E}">
        <p14:creationId xmlns:p14="http://schemas.microsoft.com/office/powerpoint/2010/main" val="2081081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dirty="0"/>
          </a:p>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a:t>
            </a:fld>
            <a:endParaRPr lang="en-NZ"/>
          </a:p>
        </p:txBody>
      </p:sp>
    </p:spTree>
    <p:extLst>
      <p:ext uri="{BB962C8B-B14F-4D97-AF65-F5344CB8AC3E}">
        <p14:creationId xmlns:p14="http://schemas.microsoft.com/office/powerpoint/2010/main" val="34466203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30</a:t>
            </a:fld>
            <a:endParaRPr lang="en-NZ"/>
          </a:p>
        </p:txBody>
      </p:sp>
    </p:spTree>
    <p:extLst>
      <p:ext uri="{BB962C8B-B14F-4D97-AF65-F5344CB8AC3E}">
        <p14:creationId xmlns:p14="http://schemas.microsoft.com/office/powerpoint/2010/main" val="37243062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31</a:t>
            </a:fld>
            <a:endParaRPr lang="en-NZ"/>
          </a:p>
        </p:txBody>
      </p:sp>
    </p:spTree>
    <p:extLst>
      <p:ext uri="{BB962C8B-B14F-4D97-AF65-F5344CB8AC3E}">
        <p14:creationId xmlns:p14="http://schemas.microsoft.com/office/powerpoint/2010/main" val="11649006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32</a:t>
            </a:fld>
            <a:endParaRPr lang="en-NZ"/>
          </a:p>
        </p:txBody>
      </p:sp>
    </p:spTree>
    <p:extLst>
      <p:ext uri="{BB962C8B-B14F-4D97-AF65-F5344CB8AC3E}">
        <p14:creationId xmlns:p14="http://schemas.microsoft.com/office/powerpoint/2010/main" val="42543709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33</a:t>
            </a:fld>
            <a:endParaRPr lang="en-NZ"/>
          </a:p>
        </p:txBody>
      </p:sp>
    </p:spTree>
    <p:extLst>
      <p:ext uri="{BB962C8B-B14F-4D97-AF65-F5344CB8AC3E}">
        <p14:creationId xmlns:p14="http://schemas.microsoft.com/office/powerpoint/2010/main" val="26557839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34</a:t>
            </a:fld>
            <a:endParaRPr lang="en-NZ"/>
          </a:p>
        </p:txBody>
      </p:sp>
    </p:spTree>
    <p:extLst>
      <p:ext uri="{BB962C8B-B14F-4D97-AF65-F5344CB8AC3E}">
        <p14:creationId xmlns:p14="http://schemas.microsoft.com/office/powerpoint/2010/main" val="14427497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35</a:t>
            </a:fld>
            <a:endParaRPr lang="en-NZ"/>
          </a:p>
        </p:txBody>
      </p:sp>
    </p:spTree>
    <p:extLst>
      <p:ext uri="{BB962C8B-B14F-4D97-AF65-F5344CB8AC3E}">
        <p14:creationId xmlns:p14="http://schemas.microsoft.com/office/powerpoint/2010/main" val="4607169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36</a:t>
            </a:fld>
            <a:endParaRPr lang="en-NZ"/>
          </a:p>
        </p:txBody>
      </p:sp>
    </p:spTree>
    <p:extLst>
      <p:ext uri="{BB962C8B-B14F-4D97-AF65-F5344CB8AC3E}">
        <p14:creationId xmlns:p14="http://schemas.microsoft.com/office/powerpoint/2010/main" val="33884610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37</a:t>
            </a:fld>
            <a:endParaRPr lang="en-NZ"/>
          </a:p>
        </p:txBody>
      </p:sp>
    </p:spTree>
    <p:extLst>
      <p:ext uri="{BB962C8B-B14F-4D97-AF65-F5344CB8AC3E}">
        <p14:creationId xmlns:p14="http://schemas.microsoft.com/office/powerpoint/2010/main" val="14564178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38</a:t>
            </a:fld>
            <a:endParaRPr lang="en-NZ"/>
          </a:p>
        </p:txBody>
      </p:sp>
    </p:spTree>
    <p:extLst>
      <p:ext uri="{BB962C8B-B14F-4D97-AF65-F5344CB8AC3E}">
        <p14:creationId xmlns:p14="http://schemas.microsoft.com/office/powerpoint/2010/main" val="69805197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39</a:t>
            </a:fld>
            <a:endParaRPr lang="en-NZ"/>
          </a:p>
        </p:txBody>
      </p:sp>
    </p:spTree>
    <p:extLst>
      <p:ext uri="{BB962C8B-B14F-4D97-AF65-F5344CB8AC3E}">
        <p14:creationId xmlns:p14="http://schemas.microsoft.com/office/powerpoint/2010/main" val="1118930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4</a:t>
            </a:fld>
            <a:endParaRPr lang="en-NZ"/>
          </a:p>
        </p:txBody>
      </p:sp>
    </p:spTree>
    <p:extLst>
      <p:ext uri="{BB962C8B-B14F-4D97-AF65-F5344CB8AC3E}">
        <p14:creationId xmlns:p14="http://schemas.microsoft.com/office/powerpoint/2010/main" val="15535224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40</a:t>
            </a:fld>
            <a:endParaRPr lang="en-NZ"/>
          </a:p>
        </p:txBody>
      </p:sp>
    </p:spTree>
    <p:extLst>
      <p:ext uri="{BB962C8B-B14F-4D97-AF65-F5344CB8AC3E}">
        <p14:creationId xmlns:p14="http://schemas.microsoft.com/office/powerpoint/2010/main" val="26958673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41</a:t>
            </a:fld>
            <a:endParaRPr lang="en-NZ"/>
          </a:p>
        </p:txBody>
      </p:sp>
    </p:spTree>
    <p:extLst>
      <p:ext uri="{BB962C8B-B14F-4D97-AF65-F5344CB8AC3E}">
        <p14:creationId xmlns:p14="http://schemas.microsoft.com/office/powerpoint/2010/main" val="16303971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42</a:t>
            </a:fld>
            <a:endParaRPr lang="en-NZ"/>
          </a:p>
        </p:txBody>
      </p:sp>
    </p:spTree>
    <p:extLst>
      <p:ext uri="{BB962C8B-B14F-4D97-AF65-F5344CB8AC3E}">
        <p14:creationId xmlns:p14="http://schemas.microsoft.com/office/powerpoint/2010/main" val="3520848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5</a:t>
            </a:fld>
            <a:endParaRPr lang="en-NZ"/>
          </a:p>
        </p:txBody>
      </p:sp>
    </p:spTree>
    <p:extLst>
      <p:ext uri="{BB962C8B-B14F-4D97-AF65-F5344CB8AC3E}">
        <p14:creationId xmlns:p14="http://schemas.microsoft.com/office/powerpoint/2010/main" val="729299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aseline="0" dirty="0"/>
          </a:p>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6</a:t>
            </a:fld>
            <a:endParaRPr lang="en-NZ"/>
          </a:p>
        </p:txBody>
      </p:sp>
    </p:spTree>
    <p:extLst>
      <p:ext uri="{BB962C8B-B14F-4D97-AF65-F5344CB8AC3E}">
        <p14:creationId xmlns:p14="http://schemas.microsoft.com/office/powerpoint/2010/main" val="2327921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b="1" dirty="0"/>
          </a:p>
        </p:txBody>
      </p:sp>
      <p:sp>
        <p:nvSpPr>
          <p:cNvPr id="4" name="Slide Number Placeholder 3"/>
          <p:cNvSpPr>
            <a:spLocks noGrp="1"/>
          </p:cNvSpPr>
          <p:nvPr>
            <p:ph type="sldNum" sz="quarter" idx="10"/>
          </p:nvPr>
        </p:nvSpPr>
        <p:spPr/>
        <p:txBody>
          <a:bodyPr/>
          <a:lstStyle/>
          <a:p>
            <a:fld id="{755C362F-1176-413E-A6A6-AB5BECEC8B59}" type="slidenum">
              <a:rPr lang="en-NZ" smtClean="0"/>
              <a:t>7</a:t>
            </a:fld>
            <a:endParaRPr lang="en-NZ"/>
          </a:p>
        </p:txBody>
      </p:sp>
    </p:spTree>
    <p:extLst>
      <p:ext uri="{BB962C8B-B14F-4D97-AF65-F5344CB8AC3E}">
        <p14:creationId xmlns:p14="http://schemas.microsoft.com/office/powerpoint/2010/main" val="214241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8</a:t>
            </a:fld>
            <a:endParaRPr lang="en-NZ"/>
          </a:p>
        </p:txBody>
      </p:sp>
    </p:spTree>
    <p:extLst>
      <p:ext uri="{BB962C8B-B14F-4D97-AF65-F5344CB8AC3E}">
        <p14:creationId xmlns:p14="http://schemas.microsoft.com/office/powerpoint/2010/main" val="3629414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55C362F-1176-413E-A6A6-AB5BECEC8B59}" type="slidenum">
              <a:rPr lang="en-NZ" smtClean="0"/>
              <a:t>9</a:t>
            </a:fld>
            <a:endParaRPr lang="en-NZ"/>
          </a:p>
        </p:txBody>
      </p:sp>
    </p:spTree>
    <p:extLst>
      <p:ext uri="{BB962C8B-B14F-4D97-AF65-F5344CB8AC3E}">
        <p14:creationId xmlns:p14="http://schemas.microsoft.com/office/powerpoint/2010/main" val="2965959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9"/>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9"/>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2" y="5545933"/>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Rectangle 9"/>
          <p:cNvSpPr/>
          <p:nvPr/>
        </p:nvSpPr>
        <p:spPr>
          <a:xfrm>
            <a:off x="0" y="5262466"/>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29" y="5502670"/>
            <a:ext cx="9144067"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1B4A6C4-8C2F-4709-A927-8633BA5B87C0}" type="datetimeFigureOut">
              <a:rPr lang="en-NZ" smtClean="0"/>
              <a:t>08/10/2018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normAutofit/>
          </a:bodyPr>
          <a:lstStyle/>
          <a:p>
            <a:fld id="{F81FAA6B-5C63-4749-B5B8-CE3D080AB1B0}" type="slidenum">
              <a:rPr lang="en-NZ" smtClean="0"/>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B4A6C4-8C2F-4709-A927-8633BA5B87C0}" type="datetimeFigureOut">
              <a:rPr lang="en-NZ" smtClean="0"/>
              <a:t>08/10/2018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B4A6C4-8C2F-4709-A927-8633BA5B87C0}" type="datetimeFigureOut">
              <a:rPr lang="en-NZ" smtClean="0"/>
              <a:t>08/10/2018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685800" y="1600201"/>
            <a:ext cx="7772400" cy="373380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reeform 8"/>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1B4A6C4-8C2F-4709-A927-8633BA5B87C0}" type="datetimeFigureOut">
              <a:rPr lang="en-NZ" smtClean="0"/>
              <a:t>08/10/2018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2" y="5545933"/>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9"/>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9"/>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8"/>
            <a:ext cx="7772400" cy="1362075"/>
          </a:xfrm>
        </p:spPr>
        <p:txBody>
          <a:bodyPr anchor="t"/>
          <a:lstStyle>
            <a:lvl1pPr algn="l">
              <a:defRPr sz="40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722313" y="2133601"/>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Rectangle 9"/>
          <p:cNvSpPr/>
          <p:nvPr/>
        </p:nvSpPr>
        <p:spPr>
          <a:xfrm>
            <a:off x="0" y="5262466"/>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29" y="5502670"/>
            <a:ext cx="9144067"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1B4A6C4-8C2F-4709-A927-8633BA5B87C0}" type="datetimeFigureOut">
              <a:rPr lang="en-NZ" smtClean="0"/>
              <a:t>08/10/2018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10" name="Freeform 9"/>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1B4A6C4-8C2F-4709-A927-8633BA5B87C0}" type="datetimeFigureOut">
              <a:rPr lang="en-NZ" smtClean="0"/>
              <a:t>08/10/2018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1FAA6B-5C63-4749-B5B8-CE3D080AB1B0}" type="slidenum">
              <a:rPr lang="en-NZ" smtClean="0"/>
              <a:t>‹#›</a:t>
            </a:fld>
            <a:endParaRPr lang="en-NZ"/>
          </a:p>
        </p:txBody>
      </p:sp>
      <p:sp>
        <p:nvSpPr>
          <p:cNvPr id="13" name="Content Placeholder 12"/>
          <p:cNvSpPr>
            <a:spLocks noGrp="1"/>
          </p:cNvSpPr>
          <p:nvPr>
            <p:ph sz="quarter" idx="13"/>
          </p:nvPr>
        </p:nvSpPr>
        <p:spPr>
          <a:xfrm>
            <a:off x="6858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Freeform 11"/>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81B4A6C4-8C2F-4709-A927-8633BA5B87C0}" type="datetimeFigureOut">
              <a:rPr lang="en-NZ" smtClean="0"/>
              <a:t>08/10/2018</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F81FAA6B-5C63-4749-B5B8-CE3D080AB1B0}" type="slidenum">
              <a:rPr lang="en-NZ" smtClean="0"/>
              <a:t>‹#›</a:t>
            </a:fld>
            <a:endParaRPr lang="en-NZ"/>
          </a:p>
        </p:txBody>
      </p:sp>
      <p:sp>
        <p:nvSpPr>
          <p:cNvPr id="15" name="Content Placeholder 14"/>
          <p:cNvSpPr>
            <a:spLocks noGrp="1"/>
          </p:cNvSpPr>
          <p:nvPr>
            <p:ph sz="quarter" idx="13"/>
          </p:nvPr>
        </p:nvSpPr>
        <p:spPr>
          <a:xfrm>
            <a:off x="6858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4"/>
          </p:nvPr>
        </p:nvSpPr>
        <p:spPr>
          <a:xfrm>
            <a:off x="48006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2" y="5010152"/>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8"/>
            <a:ext cx="9147179"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a:t>Click to edit Master title style</a:t>
            </a:r>
          </a:p>
        </p:txBody>
      </p:sp>
      <p:sp>
        <p:nvSpPr>
          <p:cNvPr id="8" name="Freeform 7"/>
          <p:cNvSpPr/>
          <p:nvPr/>
        </p:nvSpPr>
        <p:spPr>
          <a:xfrm>
            <a:off x="1" y="4973411"/>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3"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81B4A6C4-8C2F-4709-A927-8633BA5B87C0}" type="datetimeFigureOut">
              <a:rPr lang="en-NZ" smtClean="0"/>
              <a:t>08/10/2018</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8"/>
            <a:ext cx="9147179"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1" y="5381628"/>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3"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1"/>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1B4A6C4-8C2F-4709-A927-8633BA5B87C0}" type="datetimeFigureOut">
              <a:rPr lang="en-NZ" smtClean="0"/>
              <a:t>08/10/2018</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81FAA6B-5C63-4749-B5B8-CE3D080AB1B0}"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2" y="5010152"/>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8"/>
            <a:ext cx="9147179"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0" name="Freeform 9"/>
          <p:cNvSpPr/>
          <p:nvPr/>
        </p:nvSpPr>
        <p:spPr>
          <a:xfrm>
            <a:off x="1" y="4973411"/>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3"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1B4A6C4-8C2F-4709-A927-8633BA5B87C0}" type="datetimeFigureOut">
              <a:rPr lang="en-NZ" smtClean="0"/>
              <a:t>08/10/2018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1FAA6B-5C63-4749-B5B8-CE3D080AB1B0}" type="slidenum">
              <a:rPr lang="en-NZ" smtClean="0"/>
              <a:t>‹#›</a:t>
            </a:fld>
            <a:endParaRPr lang="en-NZ"/>
          </a:p>
        </p:txBody>
      </p:sp>
      <p:sp>
        <p:nvSpPr>
          <p:cNvPr id="13" name="Content Placeholder 12"/>
          <p:cNvSpPr>
            <a:spLocks noGrp="1"/>
          </p:cNvSpPr>
          <p:nvPr>
            <p:ph sz="quarter" idx="13"/>
          </p:nvPr>
        </p:nvSpPr>
        <p:spPr>
          <a:xfrm>
            <a:off x="4572000" y="609600"/>
            <a:ext cx="38862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p:cNvSpPr>
            <a:spLocks noGrp="1"/>
          </p:cNvSpPr>
          <p:nvPr>
            <p:ph type="body" sz="quarter" idx="14"/>
          </p:nvPr>
        </p:nvSpPr>
        <p:spPr>
          <a:xfrm>
            <a:off x="676275"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90"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6"/>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reeform 9"/>
          <p:cNvSpPr/>
          <p:nvPr/>
        </p:nvSpPr>
        <p:spPr>
          <a:xfrm>
            <a:off x="-196" y="5412338"/>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8"/>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1B4A6C4-8C2F-4709-A927-8633BA5B87C0}" type="datetimeFigureOut">
              <a:rPr lang="en-NZ" smtClean="0"/>
              <a:t>08/10/2018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81FAA6B-5C63-4749-B5B8-CE3D080AB1B0}" type="slidenum">
              <a:rPr lang="en-NZ" smtClean="0"/>
              <a:t>‹#›</a:t>
            </a:fld>
            <a:endParaRPr lang="en-NZ"/>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5" name="Text Placeholder 14"/>
          <p:cNvSpPr>
            <a:spLocks noGrp="1"/>
          </p:cNvSpPr>
          <p:nvPr>
            <p:ph type="body" sz="quarter" idx="14"/>
          </p:nvPr>
        </p:nvSpPr>
        <p:spPr>
          <a:xfrm>
            <a:off x="676658"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1600201"/>
            <a:ext cx="7772400" cy="4525963"/>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0800" y="6416676"/>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81B4A6C4-8C2F-4709-A927-8633BA5B87C0}" type="datetimeFigureOut">
              <a:rPr lang="en-NZ" smtClean="0"/>
              <a:t>08/10/2018</a:t>
            </a:fld>
            <a:endParaRPr lang="en-NZ"/>
          </a:p>
        </p:txBody>
      </p:sp>
      <p:sp>
        <p:nvSpPr>
          <p:cNvPr id="5" name="Footer Placeholder 4"/>
          <p:cNvSpPr>
            <a:spLocks noGrp="1"/>
          </p:cNvSpPr>
          <p:nvPr>
            <p:ph type="ftr" sz="quarter" idx="3"/>
          </p:nvPr>
        </p:nvSpPr>
        <p:spPr>
          <a:xfrm>
            <a:off x="228600" y="6416676"/>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NZ"/>
          </a:p>
        </p:txBody>
      </p:sp>
      <p:sp>
        <p:nvSpPr>
          <p:cNvPr id="6" name="Slide Number Placeholder 5"/>
          <p:cNvSpPr>
            <a:spLocks noGrp="1"/>
          </p:cNvSpPr>
          <p:nvPr>
            <p:ph type="sldNum" sz="quarter" idx="4"/>
          </p:nvPr>
        </p:nvSpPr>
        <p:spPr>
          <a:xfrm>
            <a:off x="8458200" y="6416676"/>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F81FAA6B-5C63-4749-B5B8-CE3D080AB1B0}" type="slidenum">
              <a:rPr lang="en-NZ" smtClean="0"/>
              <a:t>‹#›</a:t>
            </a:fld>
            <a:endParaRPr lang="en-NZ"/>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employment.govt.nz/leave-and-holidays/parental-leave/parental-leave-scenarios/"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s://www.employment.govt.nz/assets/Uploads/tools-and-resources/documents/parental-leave-and-payment-eligibility-factsheet.pdf"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business.govt.nz/staff-and-hr/managing-employees/holidays-and-leave/parental-leave"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44824"/>
            <a:ext cx="4392488" cy="3888432"/>
          </a:xfrm>
        </p:spPr>
        <p:txBody>
          <a:bodyPr>
            <a:noAutofit/>
          </a:bodyPr>
          <a:lstStyle/>
          <a:p>
            <a:pPr algn="ctr"/>
            <a:r>
              <a:rPr lang="en-NZ" sz="4000" dirty="0"/>
              <a:t>PARENTAL LEAVE AND THE EMPLOYMENT PROTECTION ACT 1987</a:t>
            </a:r>
            <a:br>
              <a:rPr lang="en-NZ" sz="4000" dirty="0"/>
            </a:br>
            <a:br>
              <a:rPr lang="en-NZ" sz="4000" dirty="0"/>
            </a:br>
            <a:r>
              <a:rPr lang="en-NZ" sz="4000" dirty="0"/>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2167" y="1340768"/>
            <a:ext cx="1971675" cy="3672408"/>
          </a:xfrm>
          <a:prstGeom prst="rect">
            <a:avLst/>
          </a:prstGeom>
        </p:spPr>
      </p:pic>
    </p:spTree>
    <p:extLst>
      <p:ext uri="{BB962C8B-B14F-4D97-AF65-F5344CB8AC3E}">
        <p14:creationId xmlns:p14="http://schemas.microsoft.com/office/powerpoint/2010/main" val="1445375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48680"/>
            <a:ext cx="7772400" cy="5832648"/>
          </a:xfrm>
        </p:spPr>
        <p:txBody>
          <a:bodyPr>
            <a:normAutofit/>
          </a:bodyPr>
          <a:lstStyle/>
          <a:p>
            <a:r>
              <a:rPr lang="en-NZ" dirty="0"/>
              <a:t>Primary carer leave can be taken for up to 22 weeks</a:t>
            </a:r>
          </a:p>
          <a:p>
            <a:pPr marL="68580" indent="0">
              <a:buNone/>
            </a:pPr>
            <a:r>
              <a:rPr lang="en-NZ" dirty="0"/>
              <a:t> </a:t>
            </a:r>
          </a:p>
          <a:p>
            <a:r>
              <a:rPr lang="en-NZ" dirty="0"/>
              <a:t>Must be taken in one continuous period. </a:t>
            </a:r>
          </a:p>
          <a:p>
            <a:pPr marL="68580" indent="0">
              <a:buNone/>
            </a:pPr>
            <a:endParaRPr lang="en-NZ" dirty="0"/>
          </a:p>
          <a:p>
            <a:r>
              <a:rPr lang="en-NZ" dirty="0"/>
              <a:t>Primary carer leave can’t be taken if the employee has already taken any period of parental leave or similar leave in relation to that child. </a:t>
            </a:r>
          </a:p>
          <a:p>
            <a:pPr marL="68580" indent="0">
              <a:buNone/>
            </a:pPr>
            <a:endParaRPr lang="en-NZ" dirty="0"/>
          </a:p>
          <a:p>
            <a:r>
              <a:rPr lang="en-NZ" dirty="0"/>
              <a:t>The employee can start their primary carer leave up to 6 weeks (or earlier with the employer’s consent) before the baby’s due date or the date on which the employee will become the primary carer of the child).</a:t>
            </a:r>
          </a:p>
        </p:txBody>
      </p:sp>
    </p:spTree>
    <p:extLst>
      <p:ext uri="{BB962C8B-B14F-4D97-AF65-F5344CB8AC3E}">
        <p14:creationId xmlns:p14="http://schemas.microsoft.com/office/powerpoint/2010/main" val="2523834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Early Primary carer leave</a:t>
            </a:r>
          </a:p>
        </p:txBody>
      </p:sp>
      <p:sp>
        <p:nvSpPr>
          <p:cNvPr id="3" name="Content Placeholder 2"/>
          <p:cNvSpPr>
            <a:spLocks noGrp="1"/>
          </p:cNvSpPr>
          <p:nvPr>
            <p:ph idx="1"/>
          </p:nvPr>
        </p:nvSpPr>
        <p:spPr/>
        <p:txBody>
          <a:bodyPr/>
          <a:lstStyle/>
          <a:p>
            <a:pPr marL="68580" indent="0">
              <a:buNone/>
            </a:pPr>
            <a:r>
              <a:rPr lang="en-NZ" dirty="0"/>
              <a:t>Pregnant women can start their primary carer leave earlier if:</a:t>
            </a:r>
          </a:p>
          <a:p>
            <a:pPr marL="68580" indent="0">
              <a:buNone/>
            </a:pPr>
            <a:endParaRPr lang="en-NZ" sz="2400" dirty="0"/>
          </a:p>
          <a:p>
            <a:r>
              <a:rPr lang="en-NZ" dirty="0"/>
              <a:t>the baby is born before her scheduled leave, or</a:t>
            </a:r>
          </a:p>
          <a:p>
            <a:pPr marL="68580" indent="0">
              <a:buNone/>
            </a:pPr>
            <a:endParaRPr lang="en-NZ" dirty="0"/>
          </a:p>
          <a:p>
            <a:r>
              <a:rPr lang="en-NZ" dirty="0"/>
              <a:t>directed by a doctor or midwife, or </a:t>
            </a:r>
          </a:p>
          <a:p>
            <a:pPr marL="68580" indent="0">
              <a:buNone/>
            </a:pPr>
            <a:endParaRPr lang="en-NZ" dirty="0"/>
          </a:p>
          <a:p>
            <a:r>
              <a:rPr lang="en-NZ" dirty="0"/>
              <a:t>the employer considers that the pregnant employee’s work is unsafe, or her performance is inadequate, due to her pregnancy; and the employer can’t temporarily transfer her to another	 suitable job. </a:t>
            </a:r>
          </a:p>
          <a:p>
            <a:pPr marL="68580" indent="0">
              <a:buNone/>
            </a:pPr>
            <a:endParaRPr lang="en-NZ" dirty="0"/>
          </a:p>
          <a:p>
            <a:endParaRPr lang="en-NZ"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6289" y="3501008"/>
            <a:ext cx="752475" cy="2352675"/>
          </a:xfrm>
          <a:prstGeom prst="rect">
            <a:avLst/>
          </a:prstGeom>
        </p:spPr>
      </p:pic>
    </p:spTree>
    <p:extLst>
      <p:ext uri="{BB962C8B-B14F-4D97-AF65-F5344CB8AC3E}">
        <p14:creationId xmlns:p14="http://schemas.microsoft.com/office/powerpoint/2010/main" val="2262592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Partners leave</a:t>
            </a:r>
          </a:p>
        </p:txBody>
      </p:sp>
      <p:sp>
        <p:nvSpPr>
          <p:cNvPr id="3" name="Content Placeholder 2"/>
          <p:cNvSpPr>
            <a:spLocks noGrp="1"/>
          </p:cNvSpPr>
          <p:nvPr>
            <p:ph idx="1"/>
          </p:nvPr>
        </p:nvSpPr>
        <p:spPr>
          <a:xfrm>
            <a:off x="685800" y="1600200"/>
            <a:ext cx="7772400" cy="4637111"/>
          </a:xfrm>
        </p:spPr>
        <p:txBody>
          <a:bodyPr>
            <a:normAutofit/>
          </a:bodyPr>
          <a:lstStyle/>
          <a:p>
            <a:pPr marL="68580" indent="0">
              <a:buNone/>
            </a:pPr>
            <a:r>
              <a:rPr lang="en-NZ" dirty="0"/>
              <a:t>If you are a spouse or partner who meets the eligibility criteria, then you will be able to receive partners leave. (</a:t>
            </a:r>
            <a:r>
              <a:rPr lang="en-NZ" i="1" dirty="0"/>
              <a:t>previously paternity leave)</a:t>
            </a:r>
          </a:p>
          <a:p>
            <a:pPr marL="68580" indent="0">
              <a:buNone/>
            </a:pPr>
            <a:endParaRPr lang="en-NZ" i="1" dirty="0"/>
          </a:p>
          <a:p>
            <a:pPr marL="68580" indent="0">
              <a:buNone/>
            </a:pPr>
            <a:r>
              <a:rPr lang="en-NZ" dirty="0"/>
              <a:t>6 month employment test – 1 weeks unpaid partner’s leave</a:t>
            </a:r>
          </a:p>
          <a:p>
            <a:pPr marL="68580" indent="0">
              <a:buNone/>
            </a:pPr>
            <a:r>
              <a:rPr lang="en-NZ" dirty="0"/>
              <a:t>12 month employment test – 2 weeks unpaid partner’s leave</a:t>
            </a:r>
          </a:p>
          <a:p>
            <a:pPr marL="68580" indent="0">
              <a:buNone/>
            </a:pPr>
            <a:endParaRPr lang="en-NZ" dirty="0"/>
          </a:p>
          <a:p>
            <a:pPr marL="68580" indent="0">
              <a:buNone/>
            </a:pPr>
            <a:endParaRPr lang="en-NZ" i="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8224" y="4005064"/>
            <a:ext cx="1895475" cy="1781175"/>
          </a:xfrm>
          <a:prstGeom prst="rect">
            <a:avLst/>
          </a:prstGeom>
        </p:spPr>
      </p:pic>
    </p:spTree>
    <p:extLst>
      <p:ext uri="{BB962C8B-B14F-4D97-AF65-F5344CB8AC3E}">
        <p14:creationId xmlns:p14="http://schemas.microsoft.com/office/powerpoint/2010/main" val="218738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Partner’s leave – time frames</a:t>
            </a:r>
          </a:p>
        </p:txBody>
      </p:sp>
      <p:sp>
        <p:nvSpPr>
          <p:cNvPr id="3" name="Content Placeholder 2"/>
          <p:cNvSpPr>
            <a:spLocks noGrp="1"/>
          </p:cNvSpPr>
          <p:nvPr>
            <p:ph idx="1"/>
          </p:nvPr>
        </p:nvSpPr>
        <p:spPr/>
        <p:txBody>
          <a:bodyPr>
            <a:normAutofit fontScale="85000" lnSpcReduction="10000"/>
          </a:bodyPr>
          <a:lstStyle/>
          <a:p>
            <a:pPr marL="68580" indent="0">
              <a:buNone/>
            </a:pPr>
            <a:r>
              <a:rPr lang="en-NZ" dirty="0"/>
              <a:t>Previously Paternity leave.</a:t>
            </a:r>
          </a:p>
          <a:p>
            <a:pPr marL="68580" indent="0">
              <a:buNone/>
            </a:pPr>
            <a:endParaRPr lang="en-NZ" dirty="0"/>
          </a:p>
          <a:p>
            <a:r>
              <a:rPr lang="en-NZ" dirty="0"/>
              <a:t>Starting 21 days before the </a:t>
            </a:r>
            <a:r>
              <a:rPr lang="en-NZ" u="sng" dirty="0"/>
              <a:t>due date </a:t>
            </a:r>
            <a:r>
              <a:rPr lang="en-NZ" dirty="0"/>
              <a:t>of the baby, or </a:t>
            </a:r>
            <a:r>
              <a:rPr lang="en-NZ" u="sng" dirty="0"/>
              <a:t>the date your partner or spouse becomes</a:t>
            </a:r>
            <a:r>
              <a:rPr lang="en-NZ" dirty="0"/>
              <a:t> the primary carer for a child under 6 years, and </a:t>
            </a:r>
          </a:p>
          <a:p>
            <a:endParaRPr lang="en-NZ" dirty="0"/>
          </a:p>
          <a:p>
            <a:r>
              <a:rPr lang="en-NZ" dirty="0"/>
              <a:t>Ending 21 days after the baby is born (unless the baby is discharged from a hospital more than 21 days after the birth, in which case the partner’s leave time frame ends on the day the child is discharged) or the date your partner or spouse becomes the primary carer for the child. </a:t>
            </a:r>
          </a:p>
          <a:p>
            <a:endParaRPr lang="en-NZ" dirty="0"/>
          </a:p>
          <a:p>
            <a:r>
              <a:rPr lang="en-NZ" dirty="0"/>
              <a:t>If you and your employer agree, you can start your partner’s leave at any time.</a:t>
            </a:r>
          </a:p>
          <a:p>
            <a:endParaRPr lang="en-NZ" dirty="0"/>
          </a:p>
        </p:txBody>
      </p:sp>
    </p:spTree>
    <p:extLst>
      <p:ext uri="{BB962C8B-B14F-4D97-AF65-F5344CB8AC3E}">
        <p14:creationId xmlns:p14="http://schemas.microsoft.com/office/powerpoint/2010/main" val="1511235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Extended leave</a:t>
            </a:r>
          </a:p>
        </p:txBody>
      </p:sp>
      <p:sp>
        <p:nvSpPr>
          <p:cNvPr id="3" name="Content Placeholder 2"/>
          <p:cNvSpPr>
            <a:spLocks noGrp="1"/>
          </p:cNvSpPr>
          <p:nvPr>
            <p:ph idx="1"/>
          </p:nvPr>
        </p:nvSpPr>
        <p:spPr/>
        <p:txBody>
          <a:bodyPr>
            <a:normAutofit lnSpcReduction="10000"/>
          </a:bodyPr>
          <a:lstStyle/>
          <a:p>
            <a:r>
              <a:rPr lang="en-NZ" dirty="0"/>
              <a:t>Employees who meet the 12 month criteria may take up to 52 weeks extended leave, or</a:t>
            </a:r>
          </a:p>
          <a:p>
            <a:pPr marL="68580" indent="0">
              <a:buNone/>
            </a:pPr>
            <a:endParaRPr lang="en-NZ" dirty="0"/>
          </a:p>
          <a:p>
            <a:r>
              <a:rPr lang="en-NZ" dirty="0"/>
              <a:t>Employees who meet the 6 month criteria may take up to 26 weeks in total </a:t>
            </a:r>
          </a:p>
          <a:p>
            <a:pPr marL="68580" indent="0">
              <a:buNone/>
            </a:pPr>
            <a:endParaRPr lang="en-NZ" dirty="0"/>
          </a:p>
          <a:p>
            <a:r>
              <a:rPr lang="en-NZ" dirty="0"/>
              <a:t>If one parent meets the 12 months criteria and the other parent the 6 months criteria then the person who has only worked for 6 months cannot take more than 26 weeks of the total 52 weeks (less the number of weeks primary carer leave taken up to 22 weeks) available to the couple. </a:t>
            </a:r>
          </a:p>
          <a:p>
            <a:endParaRPr lang="en-NZ" dirty="0"/>
          </a:p>
        </p:txBody>
      </p:sp>
    </p:spTree>
    <p:extLst>
      <p:ext uri="{BB962C8B-B14F-4D97-AF65-F5344CB8AC3E}">
        <p14:creationId xmlns:p14="http://schemas.microsoft.com/office/powerpoint/2010/main" val="503581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Starting extended leave</a:t>
            </a:r>
          </a:p>
        </p:txBody>
      </p:sp>
      <p:sp>
        <p:nvSpPr>
          <p:cNvPr id="3" name="Content Placeholder 2"/>
          <p:cNvSpPr>
            <a:spLocks noGrp="1"/>
          </p:cNvSpPr>
          <p:nvPr>
            <p:ph idx="1"/>
          </p:nvPr>
        </p:nvSpPr>
        <p:spPr/>
        <p:txBody>
          <a:bodyPr>
            <a:normAutofit lnSpcReduction="10000"/>
          </a:bodyPr>
          <a:lstStyle/>
          <a:p>
            <a:r>
              <a:rPr lang="en-NZ" dirty="0"/>
              <a:t>At any time after you end your primary carer leave, or</a:t>
            </a:r>
          </a:p>
          <a:p>
            <a:r>
              <a:rPr lang="en-NZ" dirty="0"/>
              <a:t>At any time after you end your partner’s leave, or</a:t>
            </a:r>
          </a:p>
          <a:p>
            <a:r>
              <a:rPr lang="en-NZ" dirty="0"/>
              <a:t>On any date agreed with your employer, or </a:t>
            </a:r>
          </a:p>
          <a:p>
            <a:r>
              <a:rPr lang="en-NZ" dirty="0"/>
              <a:t>If you can take primary carer or partner’s leave but choose not to, then you can start extended leave either when you finish work to have the baby (known as the date of confinement) if the child is born to you or your spouse or partner, or the date you or your spouse or partner becomes the primary carer in respect of the child in all other cases.</a:t>
            </a:r>
          </a:p>
          <a:p>
            <a:r>
              <a:rPr lang="en-NZ" dirty="0"/>
              <a:t>You can finish your primary carer or partner’s leave, go back to work, and then take extended leave later.</a:t>
            </a:r>
          </a:p>
          <a:p>
            <a:endParaRPr lang="en-NZ" dirty="0"/>
          </a:p>
        </p:txBody>
      </p:sp>
    </p:spTree>
    <p:extLst>
      <p:ext uri="{BB962C8B-B14F-4D97-AF65-F5344CB8AC3E}">
        <p14:creationId xmlns:p14="http://schemas.microsoft.com/office/powerpoint/2010/main" val="18698055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Ending extended leave</a:t>
            </a:r>
          </a:p>
        </p:txBody>
      </p:sp>
      <p:sp>
        <p:nvSpPr>
          <p:cNvPr id="3" name="Content Placeholder 2"/>
          <p:cNvSpPr>
            <a:spLocks noGrp="1"/>
          </p:cNvSpPr>
          <p:nvPr>
            <p:ph idx="1"/>
          </p:nvPr>
        </p:nvSpPr>
        <p:spPr/>
        <p:txBody>
          <a:bodyPr/>
          <a:lstStyle/>
          <a:p>
            <a:pPr marL="68580" indent="0">
              <a:buNone/>
            </a:pPr>
            <a:r>
              <a:rPr lang="en-NZ" dirty="0"/>
              <a:t>For an employee who has (and/or their spouse or partner has) worked for </a:t>
            </a:r>
            <a:r>
              <a:rPr lang="en-NZ" b="1" dirty="0"/>
              <a:t>12</a:t>
            </a:r>
            <a:r>
              <a:rPr lang="en-NZ" dirty="0"/>
              <a:t> months, extended leave must end by the:</a:t>
            </a:r>
          </a:p>
          <a:p>
            <a:r>
              <a:rPr lang="en-NZ" dirty="0"/>
              <a:t>Date the child turns </a:t>
            </a:r>
            <a:r>
              <a:rPr lang="en-NZ" b="1" dirty="0"/>
              <a:t>1 year </a:t>
            </a:r>
            <a:r>
              <a:rPr lang="en-NZ" dirty="0"/>
              <a:t>if the child is born to the employee or their spouse or partner, or </a:t>
            </a:r>
          </a:p>
          <a:p>
            <a:r>
              <a:rPr lang="en-NZ" b="1" dirty="0"/>
              <a:t>12 months </a:t>
            </a:r>
            <a:r>
              <a:rPr lang="en-NZ" dirty="0"/>
              <a:t>anniversary of the employee or their spouse or partner becoming the primary carer in respect of the child.</a:t>
            </a:r>
          </a:p>
          <a:p>
            <a:endParaRPr lang="en-NZ" dirty="0"/>
          </a:p>
        </p:txBody>
      </p:sp>
    </p:spTree>
    <p:extLst>
      <p:ext uri="{BB962C8B-B14F-4D97-AF65-F5344CB8AC3E}">
        <p14:creationId xmlns:p14="http://schemas.microsoft.com/office/powerpoint/2010/main" val="3652496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7772400" cy="3733800"/>
          </a:xfrm>
        </p:spPr>
        <p:txBody>
          <a:bodyPr>
            <a:normAutofit/>
          </a:bodyPr>
          <a:lstStyle/>
          <a:p>
            <a:pPr marL="68580" indent="0">
              <a:buNone/>
            </a:pPr>
            <a:r>
              <a:rPr lang="en-NZ" dirty="0"/>
              <a:t>For an employee who has only worked for </a:t>
            </a:r>
            <a:r>
              <a:rPr lang="en-NZ" b="1" dirty="0"/>
              <a:t>6 months </a:t>
            </a:r>
            <a:r>
              <a:rPr lang="en-NZ" dirty="0"/>
              <a:t>(and whose spouse or partner </a:t>
            </a:r>
            <a:r>
              <a:rPr lang="en-NZ" u="sng" dirty="0"/>
              <a:t>has not </a:t>
            </a:r>
            <a:r>
              <a:rPr lang="en-NZ" dirty="0"/>
              <a:t>worked for 12 months), extended leave must end by the:</a:t>
            </a:r>
          </a:p>
          <a:p>
            <a:pPr marL="68580" indent="0">
              <a:buNone/>
            </a:pPr>
            <a:endParaRPr lang="en-NZ" dirty="0"/>
          </a:p>
          <a:p>
            <a:r>
              <a:rPr lang="en-NZ" dirty="0"/>
              <a:t>date the child turns </a:t>
            </a:r>
            <a:r>
              <a:rPr lang="en-NZ" b="1" dirty="0"/>
              <a:t>6 months</a:t>
            </a:r>
            <a:r>
              <a:rPr lang="en-NZ" dirty="0"/>
              <a:t> if the child is born to the employee or their spouse or partner, or</a:t>
            </a:r>
          </a:p>
          <a:p>
            <a:endParaRPr lang="en-NZ" dirty="0"/>
          </a:p>
          <a:p>
            <a:r>
              <a:rPr lang="en-NZ" b="1" dirty="0"/>
              <a:t>6 months </a:t>
            </a:r>
            <a:r>
              <a:rPr lang="en-NZ" dirty="0"/>
              <a:t>from the date the employee or their spouse or partner became the primary carer of the child.</a:t>
            </a:r>
          </a:p>
          <a:p>
            <a:endParaRPr lang="en-NZ" dirty="0"/>
          </a:p>
        </p:txBody>
      </p:sp>
    </p:spTree>
    <p:extLst>
      <p:ext uri="{BB962C8B-B14F-4D97-AF65-F5344CB8AC3E}">
        <p14:creationId xmlns:p14="http://schemas.microsoft.com/office/powerpoint/2010/main" val="426917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92696"/>
            <a:ext cx="7772400" cy="3733800"/>
          </a:xfrm>
        </p:spPr>
        <p:txBody>
          <a:bodyPr>
            <a:normAutofit/>
          </a:bodyPr>
          <a:lstStyle/>
          <a:p>
            <a:r>
              <a:rPr lang="en-NZ" dirty="0"/>
              <a:t>For an employee who has (and/or their spouse or partner has) worked for </a:t>
            </a:r>
            <a:r>
              <a:rPr lang="en-NZ" b="1" dirty="0"/>
              <a:t>12 </a:t>
            </a:r>
            <a:r>
              <a:rPr lang="en-NZ" dirty="0"/>
              <a:t>months, extended leave must end by the:</a:t>
            </a:r>
          </a:p>
          <a:p>
            <a:endParaRPr lang="en-NZ" dirty="0"/>
          </a:p>
          <a:p>
            <a:r>
              <a:rPr lang="en-NZ" dirty="0"/>
              <a:t>date the child turns </a:t>
            </a:r>
            <a:r>
              <a:rPr lang="en-NZ" b="1" dirty="0"/>
              <a:t>1</a:t>
            </a:r>
            <a:r>
              <a:rPr lang="en-NZ" dirty="0"/>
              <a:t> year if the child is born to the employee or their spouse or partner, or </a:t>
            </a:r>
          </a:p>
          <a:p>
            <a:endParaRPr lang="en-NZ" dirty="0"/>
          </a:p>
          <a:p>
            <a:r>
              <a:rPr lang="en-NZ" b="1" dirty="0"/>
              <a:t>12</a:t>
            </a:r>
            <a:r>
              <a:rPr lang="en-NZ" dirty="0"/>
              <a:t> months anniversary of the employee or their spouse or partner becoming the primary carer in respect of the child.</a:t>
            </a:r>
          </a:p>
          <a:p>
            <a:endParaRPr lang="en-NZ" sz="2400" dirty="0"/>
          </a:p>
        </p:txBody>
      </p:sp>
    </p:spTree>
    <p:extLst>
      <p:ext uri="{BB962C8B-B14F-4D97-AF65-F5344CB8AC3E}">
        <p14:creationId xmlns:p14="http://schemas.microsoft.com/office/powerpoint/2010/main" val="2017194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Negotiated carer leave</a:t>
            </a:r>
          </a:p>
        </p:txBody>
      </p:sp>
      <p:sp>
        <p:nvSpPr>
          <p:cNvPr id="3" name="Content Placeholder 2"/>
          <p:cNvSpPr>
            <a:spLocks noGrp="1"/>
          </p:cNvSpPr>
          <p:nvPr>
            <p:ph idx="1"/>
          </p:nvPr>
        </p:nvSpPr>
        <p:spPr/>
        <p:txBody>
          <a:bodyPr/>
          <a:lstStyle/>
          <a:p>
            <a:pPr marL="68580" indent="0">
              <a:buNone/>
            </a:pPr>
            <a:r>
              <a:rPr lang="en-NZ" dirty="0"/>
              <a:t>Negotiated carer leave is a period of unpaid leave from work which an employee can ask for: </a:t>
            </a:r>
          </a:p>
          <a:p>
            <a:pPr marL="68580" indent="0">
              <a:buNone/>
            </a:pPr>
            <a:endParaRPr lang="en-NZ" dirty="0"/>
          </a:p>
          <a:p>
            <a:r>
              <a:rPr lang="en-NZ" dirty="0"/>
              <a:t>At least 3 months before the baby’s due date, if the employee or their spouse or partner is pregnant, or </a:t>
            </a:r>
          </a:p>
          <a:p>
            <a:endParaRPr lang="en-NZ" dirty="0"/>
          </a:p>
          <a:p>
            <a:r>
              <a:rPr lang="en-NZ" dirty="0"/>
              <a:t>14 days before an employee becomes the primary carer of a child.</a:t>
            </a:r>
          </a:p>
          <a:p>
            <a:endParaRPr lang="en-NZ" dirty="0"/>
          </a:p>
        </p:txBody>
      </p:sp>
    </p:spTree>
    <p:extLst>
      <p:ext uri="{BB962C8B-B14F-4D97-AF65-F5344CB8AC3E}">
        <p14:creationId xmlns:p14="http://schemas.microsoft.com/office/powerpoint/2010/main" val="1013893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16632"/>
            <a:ext cx="7772400" cy="1143000"/>
          </a:xfrm>
        </p:spPr>
        <p:txBody>
          <a:bodyPr/>
          <a:lstStyle/>
          <a:p>
            <a:r>
              <a:rPr lang="en-NZ" dirty="0"/>
              <a:t>Structure of presentation</a:t>
            </a:r>
          </a:p>
        </p:txBody>
      </p:sp>
      <p:sp>
        <p:nvSpPr>
          <p:cNvPr id="3" name="Content Placeholder 2"/>
          <p:cNvSpPr>
            <a:spLocks noGrp="1"/>
          </p:cNvSpPr>
          <p:nvPr>
            <p:ph idx="1"/>
          </p:nvPr>
        </p:nvSpPr>
        <p:spPr>
          <a:xfrm>
            <a:off x="755576" y="1484784"/>
            <a:ext cx="7772400" cy="4237856"/>
          </a:xfrm>
        </p:spPr>
        <p:txBody>
          <a:bodyPr>
            <a:normAutofit fontScale="70000" lnSpcReduction="20000"/>
          </a:bodyPr>
          <a:lstStyle/>
          <a:p>
            <a:r>
              <a:rPr lang="en-NZ" sz="2800" dirty="0"/>
              <a:t>Purpose of the Act</a:t>
            </a:r>
          </a:p>
          <a:p>
            <a:r>
              <a:rPr lang="en-NZ" sz="2800" dirty="0"/>
              <a:t>Employee eligibility for parental leave</a:t>
            </a:r>
          </a:p>
          <a:p>
            <a:r>
              <a:rPr lang="en-NZ" sz="2800" dirty="0"/>
              <a:t>Types of parental leave</a:t>
            </a:r>
          </a:p>
          <a:p>
            <a:pPr lvl="1"/>
            <a:r>
              <a:rPr lang="en-NZ" sz="2400" dirty="0"/>
              <a:t>Special leave</a:t>
            </a:r>
          </a:p>
          <a:p>
            <a:pPr lvl="1"/>
            <a:r>
              <a:rPr lang="en-NZ" sz="2400" dirty="0"/>
              <a:t>Primary carer leave</a:t>
            </a:r>
          </a:p>
          <a:p>
            <a:pPr lvl="1"/>
            <a:r>
              <a:rPr lang="en-NZ" sz="2400" dirty="0"/>
              <a:t>Partner’s leave</a:t>
            </a:r>
          </a:p>
          <a:p>
            <a:pPr lvl="1"/>
            <a:r>
              <a:rPr lang="en-NZ" sz="2400" dirty="0"/>
              <a:t>Extended leave</a:t>
            </a:r>
          </a:p>
          <a:p>
            <a:pPr lvl="1"/>
            <a:r>
              <a:rPr lang="en-NZ" sz="2400" dirty="0"/>
              <a:t>Negotiated carer leave</a:t>
            </a:r>
          </a:p>
          <a:p>
            <a:r>
              <a:rPr lang="en-NZ" sz="2800" dirty="0"/>
              <a:t>Keeping in touch days</a:t>
            </a:r>
          </a:p>
          <a:p>
            <a:r>
              <a:rPr lang="en-NZ" sz="2800" dirty="0"/>
              <a:t>Returning / Not returning to work</a:t>
            </a:r>
          </a:p>
          <a:p>
            <a:r>
              <a:rPr lang="en-NZ" sz="2800" dirty="0"/>
              <a:t>Effects on Annual holiday entitlement when returning from parental leave</a:t>
            </a:r>
          </a:p>
          <a:p>
            <a:pPr marL="68580" indent="0">
              <a:buNone/>
            </a:pPr>
            <a:r>
              <a:rPr lang="en-NZ" sz="2800" dirty="0"/>
              <a:t>      </a:t>
            </a:r>
            <a:endParaRPr lang="en-NZ" sz="2400" dirty="0"/>
          </a:p>
          <a:p>
            <a:pPr marL="273050" lvl="1" indent="-179388"/>
            <a:endParaRPr lang="en-NZ" sz="2400" dirty="0"/>
          </a:p>
          <a:p>
            <a:pPr marL="868680" lvl="2" indent="0">
              <a:buNone/>
            </a:pPr>
            <a:endParaRPr lang="en-NZ" sz="24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5157192"/>
            <a:ext cx="1744588" cy="1224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009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AB703-BEF4-4FFA-90E1-A1E7232B50FB}"/>
              </a:ext>
            </a:extLst>
          </p:cNvPr>
          <p:cNvSpPr>
            <a:spLocks noGrp="1"/>
          </p:cNvSpPr>
          <p:nvPr>
            <p:ph type="title"/>
          </p:nvPr>
        </p:nvSpPr>
        <p:spPr/>
        <p:txBody>
          <a:bodyPr/>
          <a:lstStyle/>
          <a:p>
            <a:r>
              <a:rPr lang="en-NZ" dirty="0"/>
              <a:t>Keeping in touch days (KIT)</a:t>
            </a:r>
          </a:p>
        </p:txBody>
      </p:sp>
      <p:pic>
        <p:nvPicPr>
          <p:cNvPr id="9" name="Content Placeholder 8">
            <a:extLst>
              <a:ext uri="{FF2B5EF4-FFF2-40B4-BE49-F238E27FC236}">
                <a16:creationId xmlns:a16="http://schemas.microsoft.com/office/drawing/2014/main" id="{A653DEAD-12B5-4162-91E5-264308A17DD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05000" y="1619250"/>
            <a:ext cx="5334000" cy="3695700"/>
          </a:xfrm>
        </p:spPr>
      </p:pic>
    </p:spTree>
    <p:extLst>
      <p:ext uri="{BB962C8B-B14F-4D97-AF65-F5344CB8AC3E}">
        <p14:creationId xmlns:p14="http://schemas.microsoft.com/office/powerpoint/2010/main" val="590635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Introduction of “keeping in touch days”</a:t>
            </a:r>
          </a:p>
        </p:txBody>
      </p:sp>
      <p:sp>
        <p:nvSpPr>
          <p:cNvPr id="3" name="Content Placeholder 2"/>
          <p:cNvSpPr>
            <a:spLocks noGrp="1"/>
          </p:cNvSpPr>
          <p:nvPr>
            <p:ph idx="1"/>
          </p:nvPr>
        </p:nvSpPr>
        <p:spPr/>
        <p:txBody>
          <a:bodyPr>
            <a:normAutofit fontScale="92500" lnSpcReduction="20000"/>
          </a:bodyPr>
          <a:lstStyle/>
          <a:p>
            <a:pPr marL="68580" indent="0">
              <a:buNone/>
            </a:pPr>
            <a:r>
              <a:rPr lang="en-NZ" dirty="0"/>
              <a:t>April 1</a:t>
            </a:r>
            <a:r>
              <a:rPr lang="en-NZ" baseline="30000" dirty="0"/>
              <a:t>st</a:t>
            </a:r>
            <a:r>
              <a:rPr lang="en-NZ" dirty="0"/>
              <a:t> 2016 also saw the introduction of “Keeping in touch days”</a:t>
            </a:r>
          </a:p>
          <a:p>
            <a:pPr marL="68580" indent="0">
              <a:buNone/>
            </a:pPr>
            <a:endParaRPr lang="en-NZ" dirty="0"/>
          </a:p>
          <a:p>
            <a:r>
              <a:rPr lang="en-NZ" dirty="0"/>
              <a:t>To be agreed between parties</a:t>
            </a:r>
          </a:p>
          <a:p>
            <a:r>
              <a:rPr lang="en-NZ" dirty="0"/>
              <a:t>Worked during the 22 weeks of paid parental leave or more for preterm babies. </a:t>
            </a:r>
          </a:p>
          <a:p>
            <a:r>
              <a:rPr lang="en-NZ" dirty="0"/>
              <a:t>Only after baby is 29 days </a:t>
            </a:r>
          </a:p>
          <a:p>
            <a:r>
              <a:rPr lang="en-NZ" dirty="0"/>
              <a:t>52 hours maximum </a:t>
            </a:r>
            <a:r>
              <a:rPr lang="en-NZ" u="sng" dirty="0"/>
              <a:t>not</a:t>
            </a:r>
            <a:r>
              <a:rPr lang="en-NZ" dirty="0"/>
              <a:t> to be worked within the 28 days after the baby is born. This increased from 40 as at 1 July 2018, and is expected to increase to 64 hours from 1 July 2020.</a:t>
            </a:r>
          </a:p>
          <a:p>
            <a:r>
              <a:rPr lang="en-NZ" dirty="0"/>
              <a:t>If the employee does work more than 52 hours OR works within 28 days of the birth, then they are considered to be back at work and the entitlement to parental leave will be cancelled and any payment made will be considered an overpayment.</a:t>
            </a:r>
          </a:p>
        </p:txBody>
      </p:sp>
    </p:spTree>
    <p:extLst>
      <p:ext uri="{BB962C8B-B14F-4D97-AF65-F5344CB8AC3E}">
        <p14:creationId xmlns:p14="http://schemas.microsoft.com/office/powerpoint/2010/main" val="3676288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77728-917A-43E6-94D5-754AB0B578CC}"/>
              </a:ext>
            </a:extLst>
          </p:cNvPr>
          <p:cNvSpPr>
            <a:spLocks noGrp="1"/>
          </p:cNvSpPr>
          <p:nvPr>
            <p:ph type="title"/>
          </p:nvPr>
        </p:nvSpPr>
        <p:spPr/>
        <p:txBody>
          <a:bodyPr>
            <a:normAutofit fontScale="90000"/>
          </a:bodyPr>
          <a:lstStyle/>
          <a:p>
            <a:r>
              <a:rPr lang="en-NZ" dirty="0"/>
              <a:t>KEEPING IN TOUCH WHILE RECEIVING PRE TERM PAYMENT</a:t>
            </a:r>
          </a:p>
        </p:txBody>
      </p:sp>
      <p:sp>
        <p:nvSpPr>
          <p:cNvPr id="3" name="Content Placeholder 2">
            <a:extLst>
              <a:ext uri="{FF2B5EF4-FFF2-40B4-BE49-F238E27FC236}">
                <a16:creationId xmlns:a16="http://schemas.microsoft.com/office/drawing/2014/main" id="{67361C30-6E3B-4D89-B60A-8C61568748FC}"/>
              </a:ext>
            </a:extLst>
          </p:cNvPr>
          <p:cNvSpPr>
            <a:spLocks noGrp="1"/>
          </p:cNvSpPr>
          <p:nvPr>
            <p:ph idx="1"/>
          </p:nvPr>
        </p:nvSpPr>
        <p:spPr/>
        <p:txBody>
          <a:bodyPr/>
          <a:lstStyle/>
          <a:p>
            <a:r>
              <a:rPr lang="en-NZ" dirty="0"/>
              <a:t>Keeping in touch hours earned while receiving pre-term baby payments are not included in the standard keeping in touch day calculation.  They are in addition to.</a:t>
            </a:r>
          </a:p>
          <a:p>
            <a:r>
              <a:rPr lang="en-NZ" dirty="0"/>
              <a:t>Pre term keeping in touch hours are 3 hours multiplied by the weeks the employee has received the pre-term baby payment.</a:t>
            </a:r>
          </a:p>
          <a:p>
            <a:r>
              <a:rPr lang="en-NZ" dirty="0"/>
              <a:t>If the employee does work more than 3 hours multiplied by the weeks they receive the pre term baby payment, it will be considered an overpayment BUT parental leave will not be effected.</a:t>
            </a:r>
          </a:p>
          <a:p>
            <a:endParaRPr lang="en-NZ" dirty="0"/>
          </a:p>
        </p:txBody>
      </p:sp>
    </p:spTree>
    <p:extLst>
      <p:ext uri="{BB962C8B-B14F-4D97-AF65-F5344CB8AC3E}">
        <p14:creationId xmlns:p14="http://schemas.microsoft.com/office/powerpoint/2010/main" val="35139054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Miscarriage, still birth and neonatal death</a:t>
            </a:r>
          </a:p>
        </p:txBody>
      </p:sp>
      <p:sp>
        <p:nvSpPr>
          <p:cNvPr id="3" name="Content Placeholder 2"/>
          <p:cNvSpPr>
            <a:spLocks noGrp="1"/>
          </p:cNvSpPr>
          <p:nvPr>
            <p:ph idx="1"/>
          </p:nvPr>
        </p:nvSpPr>
        <p:spPr/>
        <p:txBody>
          <a:bodyPr>
            <a:normAutofit/>
          </a:bodyPr>
          <a:lstStyle/>
          <a:p>
            <a:r>
              <a:rPr lang="en-NZ" dirty="0"/>
              <a:t>Under the law, if your baby is born dead before the end of the 20th week of pregnancy, it is called a </a:t>
            </a:r>
            <a:r>
              <a:rPr lang="en-NZ" u="sng" dirty="0"/>
              <a:t>miscarriage.</a:t>
            </a:r>
          </a:p>
          <a:p>
            <a:pPr marL="68580" indent="0">
              <a:buNone/>
            </a:pPr>
            <a:endParaRPr lang="en-NZ" u="sng" dirty="0"/>
          </a:p>
          <a:p>
            <a:r>
              <a:rPr lang="en-NZ" dirty="0"/>
              <a:t>If your baby is born dead after the 20th week of pregnancy it is called a </a:t>
            </a:r>
            <a:r>
              <a:rPr lang="en-NZ" u="sng" dirty="0"/>
              <a:t>stillbirth.</a:t>
            </a:r>
          </a:p>
          <a:p>
            <a:endParaRPr lang="en-NZ" u="sng" dirty="0"/>
          </a:p>
          <a:p>
            <a:r>
              <a:rPr lang="en-NZ" dirty="0"/>
              <a:t>Either of these occurrences will still allow the mother to observe paid parental leave, however, they will not be entitled to extended leave.  This is because extended leave relates to the “care” of a child.</a:t>
            </a:r>
          </a:p>
        </p:txBody>
      </p:sp>
    </p:spTree>
    <p:extLst>
      <p:ext uri="{BB962C8B-B14F-4D97-AF65-F5344CB8AC3E}">
        <p14:creationId xmlns:p14="http://schemas.microsoft.com/office/powerpoint/2010/main" val="3270252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Coming back to work early</a:t>
            </a:r>
          </a:p>
        </p:txBody>
      </p:sp>
      <p:sp>
        <p:nvSpPr>
          <p:cNvPr id="3" name="Content Placeholder 2"/>
          <p:cNvSpPr>
            <a:spLocks noGrp="1"/>
          </p:cNvSpPr>
          <p:nvPr>
            <p:ph idx="1"/>
          </p:nvPr>
        </p:nvSpPr>
        <p:spPr/>
        <p:txBody>
          <a:bodyPr>
            <a:normAutofit fontScale="92500" lnSpcReduction="20000"/>
          </a:bodyPr>
          <a:lstStyle/>
          <a:p>
            <a:pPr marL="68580" indent="0">
              <a:buNone/>
            </a:pPr>
            <a:r>
              <a:rPr lang="en-NZ" dirty="0"/>
              <a:t>An employee can come back to work early under some circumstances;  these include the loss of a child as result of;</a:t>
            </a:r>
          </a:p>
          <a:p>
            <a:r>
              <a:rPr lang="en-NZ" dirty="0"/>
              <a:t>miscarriage,</a:t>
            </a:r>
          </a:p>
          <a:p>
            <a:r>
              <a:rPr lang="en-NZ" dirty="0"/>
              <a:t>stillbirth or illness</a:t>
            </a:r>
          </a:p>
          <a:p>
            <a:r>
              <a:rPr lang="en-NZ" dirty="0"/>
              <a:t>have made arrangements for your child’s care</a:t>
            </a:r>
          </a:p>
          <a:p>
            <a:r>
              <a:rPr lang="en-NZ" dirty="0"/>
              <a:t>have opted for adoption.</a:t>
            </a:r>
          </a:p>
          <a:p>
            <a:pPr marL="68580" indent="0">
              <a:buNone/>
            </a:pPr>
            <a:endParaRPr lang="en-NZ" dirty="0"/>
          </a:p>
          <a:p>
            <a:pPr marL="68580" indent="0">
              <a:buNone/>
            </a:pPr>
            <a:r>
              <a:rPr lang="en-NZ" dirty="0"/>
              <a:t>If the employer agrees, an employee may also return to work early in any other circumstances.</a:t>
            </a:r>
          </a:p>
          <a:p>
            <a:pPr marL="68580" indent="0">
              <a:buNone/>
            </a:pPr>
            <a:endParaRPr lang="en-NZ" dirty="0"/>
          </a:p>
          <a:p>
            <a:r>
              <a:rPr lang="en-NZ" dirty="0"/>
              <a:t>In all cases, the employee will need to write to the employer 21 days before the employees intention to return.</a:t>
            </a:r>
          </a:p>
        </p:txBody>
      </p:sp>
    </p:spTree>
    <p:extLst>
      <p:ext uri="{BB962C8B-B14F-4D97-AF65-F5344CB8AC3E}">
        <p14:creationId xmlns:p14="http://schemas.microsoft.com/office/powerpoint/2010/main" val="12627837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A3E9B0F-8373-4EE5-83D9-AAD57DA9377E}"/>
              </a:ext>
            </a:extLst>
          </p:cNvPr>
          <p:cNvGraphicFramePr>
            <a:graphicFrameLocks noGrp="1"/>
          </p:cNvGraphicFramePr>
          <p:nvPr>
            <p:ph idx="1"/>
            <p:extLst>
              <p:ext uri="{D42A27DB-BD31-4B8C-83A1-F6EECF244321}">
                <p14:modId xmlns:p14="http://schemas.microsoft.com/office/powerpoint/2010/main" val="260360417"/>
              </p:ext>
            </p:extLst>
          </p:nvPr>
        </p:nvGraphicFramePr>
        <p:xfrm>
          <a:off x="685800" y="616226"/>
          <a:ext cx="7772400" cy="47177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0589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3EEE5-DF7A-450A-99E6-FBF612486833}"/>
              </a:ext>
            </a:extLst>
          </p:cNvPr>
          <p:cNvSpPr>
            <a:spLocks noGrp="1"/>
          </p:cNvSpPr>
          <p:nvPr>
            <p:ph type="title"/>
          </p:nvPr>
        </p:nvSpPr>
        <p:spPr/>
        <p:txBody>
          <a:bodyPr/>
          <a:lstStyle/>
          <a:p>
            <a:r>
              <a:rPr lang="en-NZ" dirty="0"/>
              <a:t>Helpful Information</a:t>
            </a:r>
          </a:p>
        </p:txBody>
      </p:sp>
      <p:sp>
        <p:nvSpPr>
          <p:cNvPr id="3" name="Content Placeholder 2">
            <a:extLst>
              <a:ext uri="{FF2B5EF4-FFF2-40B4-BE49-F238E27FC236}">
                <a16:creationId xmlns:a16="http://schemas.microsoft.com/office/drawing/2014/main" id="{FB1B7840-9BE2-4E0B-A0CA-E9C56ACDCCC7}"/>
              </a:ext>
            </a:extLst>
          </p:cNvPr>
          <p:cNvSpPr>
            <a:spLocks noGrp="1"/>
          </p:cNvSpPr>
          <p:nvPr>
            <p:ph idx="1"/>
          </p:nvPr>
        </p:nvSpPr>
        <p:spPr/>
        <p:txBody>
          <a:bodyPr/>
          <a:lstStyle/>
          <a:p>
            <a:pPr marL="68580" indent="0">
              <a:buNone/>
            </a:pPr>
            <a:r>
              <a:rPr lang="en-NZ" dirty="0">
                <a:hlinkClick r:id="rId3"/>
              </a:rPr>
              <a:t>https://www.employment.govt.nz/leave-and-holidays/parental-leave/parental-leave-scenarios/</a:t>
            </a:r>
            <a:endParaRPr lang="en-NZ" dirty="0"/>
          </a:p>
          <a:p>
            <a:pPr marL="68580" indent="0">
              <a:buNone/>
            </a:pPr>
            <a:endParaRPr lang="en-NZ" dirty="0"/>
          </a:p>
          <a:p>
            <a:pPr marL="68580" indent="0">
              <a:buNone/>
            </a:pPr>
            <a:r>
              <a:rPr lang="en-NZ" dirty="0">
                <a:hlinkClick r:id="rId4"/>
              </a:rPr>
              <a:t>https://www.employment.govt.nz/assets/Uploads/tools-and-resources/documents/parental-leave-and-payment-eligibility-factsheet.pdf</a:t>
            </a:r>
            <a:endParaRPr lang="en-NZ" dirty="0"/>
          </a:p>
          <a:p>
            <a:pPr marL="68580" indent="0">
              <a:buNone/>
            </a:pPr>
            <a:endParaRPr lang="en-NZ" dirty="0"/>
          </a:p>
        </p:txBody>
      </p:sp>
    </p:spTree>
    <p:extLst>
      <p:ext uri="{BB962C8B-B14F-4D97-AF65-F5344CB8AC3E}">
        <p14:creationId xmlns:p14="http://schemas.microsoft.com/office/powerpoint/2010/main" val="755818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A1CB78E-1965-4C68-9D53-EA0C325C6274}"/>
              </a:ext>
            </a:extLst>
          </p:cNvPr>
          <p:cNvPicPr>
            <a:picLocks noChangeAspect="1"/>
          </p:cNvPicPr>
          <p:nvPr/>
        </p:nvPicPr>
        <p:blipFill>
          <a:blip r:embed="rId3"/>
          <a:stretch>
            <a:fillRect/>
          </a:stretch>
        </p:blipFill>
        <p:spPr>
          <a:xfrm>
            <a:off x="0" y="0"/>
            <a:ext cx="9144000" cy="5375001"/>
          </a:xfrm>
          <a:prstGeom prst="rect">
            <a:avLst/>
          </a:prstGeom>
        </p:spPr>
      </p:pic>
    </p:spTree>
    <p:extLst>
      <p:ext uri="{BB962C8B-B14F-4D97-AF65-F5344CB8AC3E}">
        <p14:creationId xmlns:p14="http://schemas.microsoft.com/office/powerpoint/2010/main" val="202349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D82C5-B13B-416B-8AA8-D47BBFB2BC55}"/>
              </a:ext>
            </a:extLst>
          </p:cNvPr>
          <p:cNvSpPr>
            <a:spLocks noGrp="1"/>
          </p:cNvSpPr>
          <p:nvPr>
            <p:ph type="title"/>
          </p:nvPr>
        </p:nvSpPr>
        <p:spPr/>
        <p:txBody>
          <a:bodyPr/>
          <a:lstStyle/>
          <a:p>
            <a:r>
              <a:rPr lang="en-NZ" dirty="0"/>
              <a:t>Annual leave payments</a:t>
            </a:r>
          </a:p>
        </p:txBody>
      </p:sp>
      <p:sp>
        <p:nvSpPr>
          <p:cNvPr id="6" name="Content Placeholder 5">
            <a:extLst>
              <a:ext uri="{FF2B5EF4-FFF2-40B4-BE49-F238E27FC236}">
                <a16:creationId xmlns:a16="http://schemas.microsoft.com/office/drawing/2014/main" id="{BE2B8FA2-937E-4359-9C71-2C4A1FDE3937}"/>
              </a:ext>
            </a:extLst>
          </p:cNvPr>
          <p:cNvSpPr>
            <a:spLocks noGrp="1"/>
          </p:cNvSpPr>
          <p:nvPr>
            <p:ph idx="1"/>
          </p:nvPr>
        </p:nvSpPr>
        <p:spPr>
          <a:xfrm>
            <a:off x="685800" y="1628800"/>
            <a:ext cx="7772400" cy="3733800"/>
          </a:xfrm>
        </p:spPr>
        <p:txBody>
          <a:bodyPr>
            <a:normAutofit lnSpcReduction="10000"/>
          </a:bodyPr>
          <a:lstStyle/>
          <a:p>
            <a:r>
              <a:rPr lang="en-NZ" dirty="0"/>
              <a:t>Can an employee use their annual leave prior to going on parental leave?</a:t>
            </a:r>
          </a:p>
          <a:p>
            <a:r>
              <a:rPr lang="en-NZ" dirty="0"/>
              <a:t>Does the employees entitlement change if they reduce their working profile when they return?</a:t>
            </a:r>
          </a:p>
          <a:p>
            <a:r>
              <a:rPr lang="en-NZ" dirty="0"/>
              <a:t>What happens when an employee becomes entitled to annual leave while on parental leave?</a:t>
            </a:r>
          </a:p>
          <a:p>
            <a:r>
              <a:rPr lang="en-NZ" dirty="0"/>
              <a:t>How is annual leave calculated after a period of parental leave? </a:t>
            </a:r>
          </a:p>
          <a:p>
            <a:r>
              <a:rPr lang="en-NZ" dirty="0"/>
              <a:t>What happens to annual leave entitlement if the employee doesn’t return to work after parental leave?</a:t>
            </a:r>
          </a:p>
          <a:p>
            <a:r>
              <a:rPr lang="en-NZ" dirty="0"/>
              <a:t>Do the Keeping In Touch hours effect the employees annual leave rate if they choose to resign after their period of parental leave?</a:t>
            </a:r>
          </a:p>
        </p:txBody>
      </p:sp>
    </p:spTree>
    <p:extLst>
      <p:ext uri="{BB962C8B-B14F-4D97-AF65-F5344CB8AC3E}">
        <p14:creationId xmlns:p14="http://schemas.microsoft.com/office/powerpoint/2010/main" val="4113994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8F14E-11FB-4275-B43F-C7DA861CCC12}"/>
              </a:ext>
            </a:extLst>
          </p:cNvPr>
          <p:cNvSpPr>
            <a:spLocks noGrp="1"/>
          </p:cNvSpPr>
          <p:nvPr>
            <p:ph type="title"/>
          </p:nvPr>
        </p:nvSpPr>
        <p:spPr/>
        <p:txBody>
          <a:bodyPr>
            <a:normAutofit fontScale="90000"/>
          </a:bodyPr>
          <a:lstStyle/>
          <a:p>
            <a:r>
              <a:rPr lang="en-NZ" dirty="0"/>
              <a:t>Payroll scenarios to deal with…</a:t>
            </a:r>
          </a:p>
        </p:txBody>
      </p:sp>
      <p:sp>
        <p:nvSpPr>
          <p:cNvPr id="3" name="Content Placeholder 2">
            <a:extLst>
              <a:ext uri="{FF2B5EF4-FFF2-40B4-BE49-F238E27FC236}">
                <a16:creationId xmlns:a16="http://schemas.microsoft.com/office/drawing/2014/main" id="{8E4494AF-6F48-4299-9A9A-61FF37B7954E}"/>
              </a:ext>
            </a:extLst>
          </p:cNvPr>
          <p:cNvSpPr>
            <a:spLocks noGrp="1"/>
          </p:cNvSpPr>
          <p:nvPr>
            <p:ph idx="1"/>
          </p:nvPr>
        </p:nvSpPr>
        <p:spPr/>
        <p:txBody>
          <a:bodyPr>
            <a:normAutofit/>
          </a:bodyPr>
          <a:lstStyle/>
          <a:p>
            <a:pPr marL="68580" indent="0">
              <a:buNone/>
            </a:pPr>
            <a:r>
              <a:rPr lang="en-NZ" sz="2200" dirty="0"/>
              <a:t>1. Employee takes leave owing to them and then takes 	parental leave.</a:t>
            </a:r>
          </a:p>
          <a:p>
            <a:pPr marL="68580" indent="0">
              <a:buNone/>
            </a:pPr>
            <a:r>
              <a:rPr lang="en-NZ" sz="2200" dirty="0"/>
              <a:t>2. Employee returns to work and then takes annual leave.</a:t>
            </a:r>
          </a:p>
          <a:p>
            <a:pPr marL="68580" indent="0">
              <a:buNone/>
            </a:pPr>
            <a:r>
              <a:rPr lang="en-NZ" sz="2200" dirty="0"/>
              <a:t>3. Employee does not return to work and therefore 	employment is terminated.</a:t>
            </a:r>
          </a:p>
          <a:p>
            <a:pPr marL="68580" indent="0">
              <a:buNone/>
            </a:pPr>
            <a:r>
              <a:rPr lang="en-NZ" sz="2200" dirty="0"/>
              <a:t>4. Employee works keeping in touch (kit) hours but then 	chooses not to return to work so the employment is 	terminated.</a:t>
            </a:r>
          </a:p>
        </p:txBody>
      </p:sp>
    </p:spTree>
    <p:extLst>
      <p:ext uri="{BB962C8B-B14F-4D97-AF65-F5344CB8AC3E}">
        <p14:creationId xmlns:p14="http://schemas.microsoft.com/office/powerpoint/2010/main" val="73594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Purpose</a:t>
            </a:r>
          </a:p>
        </p:txBody>
      </p:sp>
      <p:sp>
        <p:nvSpPr>
          <p:cNvPr id="3" name="Content Placeholder 2"/>
          <p:cNvSpPr>
            <a:spLocks noGrp="1"/>
          </p:cNvSpPr>
          <p:nvPr>
            <p:ph idx="1"/>
          </p:nvPr>
        </p:nvSpPr>
        <p:spPr>
          <a:xfrm>
            <a:off x="685800" y="764704"/>
            <a:ext cx="7772400" cy="5112567"/>
          </a:xfrm>
        </p:spPr>
        <p:txBody>
          <a:bodyPr>
            <a:normAutofit fontScale="92500" lnSpcReduction="10000"/>
          </a:bodyPr>
          <a:lstStyle/>
          <a:p>
            <a:pPr marL="68580" indent="0">
              <a:buNone/>
            </a:pPr>
            <a:endParaRPr lang="en-NZ" dirty="0"/>
          </a:p>
          <a:p>
            <a:pPr marL="68580" indent="0">
              <a:buNone/>
            </a:pPr>
            <a:r>
              <a:rPr lang="en-NZ" dirty="0"/>
              <a:t>The purpose of this Act is to;</a:t>
            </a:r>
          </a:p>
          <a:p>
            <a:pPr marL="68580" indent="0">
              <a:buNone/>
            </a:pPr>
            <a:endParaRPr lang="en-NZ" dirty="0"/>
          </a:p>
          <a:p>
            <a:r>
              <a:rPr lang="en-NZ" dirty="0"/>
              <a:t>Set minimum entitlements with respect to parental leave for male and female employees;</a:t>
            </a:r>
          </a:p>
          <a:p>
            <a:r>
              <a:rPr lang="en-NZ" dirty="0"/>
              <a:t>Protect the rights of employees during pregnancy and parental leave;</a:t>
            </a:r>
          </a:p>
          <a:p>
            <a:r>
              <a:rPr lang="en-NZ" dirty="0"/>
              <a:t>Entitle certain persons up to 22 weeks of parental leave payments.</a:t>
            </a:r>
          </a:p>
          <a:p>
            <a:pPr marL="68580" indent="0">
              <a:buNone/>
            </a:pPr>
            <a:endParaRPr lang="en-NZ" dirty="0"/>
          </a:p>
          <a:p>
            <a:pPr marL="68580" indent="0">
              <a:buNone/>
            </a:pPr>
            <a:r>
              <a:rPr lang="en-NZ" dirty="0"/>
              <a:t>Please note that the Act was updated on the 1 April 2016 – to provide greater coverage and entitlements to employees and again on 1 June 2017 to allow employees to take unused leave prior to Parental Leave commencing.</a:t>
            </a:r>
          </a:p>
          <a:p>
            <a:pPr marL="68580" indent="0">
              <a:buNone/>
            </a:pPr>
            <a:r>
              <a:rPr lang="en-NZ" dirty="0"/>
              <a:t>Extensions and updates were implemented as of 1</a:t>
            </a:r>
            <a:r>
              <a:rPr lang="en-NZ" baseline="30000" dirty="0"/>
              <a:t>st</a:t>
            </a:r>
            <a:r>
              <a:rPr lang="en-NZ" dirty="0"/>
              <a:t> July 2018</a:t>
            </a:r>
          </a:p>
          <a:p>
            <a:pPr marL="68580" indent="0">
              <a:buNone/>
            </a:pPr>
            <a:r>
              <a:rPr lang="en-NZ" dirty="0"/>
              <a:t>NOTE: All leave provided under this ACT is UNPAID unless the employer has agreed otherwise.</a:t>
            </a:r>
          </a:p>
        </p:txBody>
      </p:sp>
    </p:spTree>
    <p:extLst>
      <p:ext uri="{BB962C8B-B14F-4D97-AF65-F5344CB8AC3E}">
        <p14:creationId xmlns:p14="http://schemas.microsoft.com/office/powerpoint/2010/main" val="20928181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F50DE-8EB3-47DE-B70A-054064F471A3}"/>
              </a:ext>
            </a:extLst>
          </p:cNvPr>
          <p:cNvSpPr>
            <a:spLocks noGrp="1"/>
          </p:cNvSpPr>
          <p:nvPr>
            <p:ph type="title"/>
          </p:nvPr>
        </p:nvSpPr>
        <p:spPr>
          <a:xfrm>
            <a:off x="685800" y="836712"/>
            <a:ext cx="7772400" cy="580926"/>
          </a:xfrm>
        </p:spPr>
        <p:txBody>
          <a:bodyPr>
            <a:normAutofit fontScale="90000"/>
          </a:bodyPr>
          <a:lstStyle/>
          <a:p>
            <a:r>
              <a:rPr lang="en-NZ" dirty="0"/>
              <a:t>Employee takes leave owing to them and </a:t>
            </a:r>
            <a:r>
              <a:rPr lang="en-NZ" u="sng" dirty="0"/>
              <a:t>then</a:t>
            </a:r>
            <a:r>
              <a:rPr lang="en-NZ" dirty="0"/>
              <a:t> takes parental leave</a:t>
            </a:r>
            <a:br>
              <a:rPr lang="en-NZ" dirty="0"/>
            </a:br>
            <a:endParaRPr lang="en-NZ" dirty="0"/>
          </a:p>
        </p:txBody>
      </p:sp>
      <p:sp>
        <p:nvSpPr>
          <p:cNvPr id="3" name="Content Placeholder 2">
            <a:extLst>
              <a:ext uri="{FF2B5EF4-FFF2-40B4-BE49-F238E27FC236}">
                <a16:creationId xmlns:a16="http://schemas.microsoft.com/office/drawing/2014/main" id="{DA35173A-99E1-4CE3-B228-0BF10EBBD0B9}"/>
              </a:ext>
            </a:extLst>
          </p:cNvPr>
          <p:cNvSpPr>
            <a:spLocks noGrp="1"/>
          </p:cNvSpPr>
          <p:nvPr>
            <p:ph idx="1"/>
          </p:nvPr>
        </p:nvSpPr>
        <p:spPr>
          <a:xfrm>
            <a:off x="685800" y="1916831"/>
            <a:ext cx="7772400" cy="3417169"/>
          </a:xfrm>
        </p:spPr>
        <p:txBody>
          <a:bodyPr/>
          <a:lstStyle/>
          <a:p>
            <a:r>
              <a:rPr lang="en-NZ" dirty="0"/>
              <a:t>Employees who want to receive parental leave payments can now use their paid leave (e.g. annual leave, alternative days, special leave or time off in lieu) first.</a:t>
            </a:r>
          </a:p>
          <a:p>
            <a:r>
              <a:rPr lang="en-NZ" dirty="0"/>
              <a:t>Their parental leave payment period can start at the end of their leave, even if it is later than the child’s arrival or due date.</a:t>
            </a:r>
          </a:p>
          <a:p>
            <a:r>
              <a:rPr lang="en-NZ" dirty="0"/>
              <a:t>Before 1st June 2017, the parental leave payment period couldn’t start later than the child’s arrival.</a:t>
            </a:r>
          </a:p>
          <a:p>
            <a:pPr marL="68580" indent="0">
              <a:buNone/>
            </a:pPr>
            <a:endParaRPr lang="en-NZ" dirty="0"/>
          </a:p>
        </p:txBody>
      </p:sp>
    </p:spTree>
    <p:extLst>
      <p:ext uri="{BB962C8B-B14F-4D97-AF65-F5344CB8AC3E}">
        <p14:creationId xmlns:p14="http://schemas.microsoft.com/office/powerpoint/2010/main" val="15729140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7FE45-3D49-4BBD-AB02-595F739BD3DE}"/>
              </a:ext>
            </a:extLst>
          </p:cNvPr>
          <p:cNvSpPr>
            <a:spLocks noGrp="1"/>
          </p:cNvSpPr>
          <p:nvPr>
            <p:ph type="title"/>
          </p:nvPr>
        </p:nvSpPr>
        <p:spPr/>
        <p:txBody>
          <a:bodyPr>
            <a:normAutofit fontScale="90000"/>
          </a:bodyPr>
          <a:lstStyle/>
          <a:p>
            <a:r>
              <a:rPr lang="en-NZ" dirty="0"/>
              <a:t>Employee returns to work and then takes annual leave.</a:t>
            </a:r>
          </a:p>
        </p:txBody>
      </p:sp>
      <p:sp>
        <p:nvSpPr>
          <p:cNvPr id="3" name="Content Placeholder 2">
            <a:extLst>
              <a:ext uri="{FF2B5EF4-FFF2-40B4-BE49-F238E27FC236}">
                <a16:creationId xmlns:a16="http://schemas.microsoft.com/office/drawing/2014/main" id="{5AC211F3-320C-4FEE-8DE8-B116AA0CD78C}"/>
              </a:ext>
            </a:extLst>
          </p:cNvPr>
          <p:cNvSpPr>
            <a:spLocks noGrp="1"/>
          </p:cNvSpPr>
          <p:nvPr>
            <p:ph idx="1"/>
          </p:nvPr>
        </p:nvSpPr>
        <p:spPr/>
        <p:txBody>
          <a:bodyPr/>
          <a:lstStyle/>
          <a:p>
            <a:pPr marL="68580" indent="0">
              <a:buNone/>
            </a:pPr>
            <a:r>
              <a:rPr lang="en-NZ" dirty="0"/>
              <a:t>There are two elements to look at when we have an employee who returns to work after parental leave, these are;</a:t>
            </a:r>
          </a:p>
          <a:p>
            <a:pPr marL="68580" indent="0">
              <a:buNone/>
            </a:pPr>
            <a:endParaRPr lang="en-NZ" dirty="0"/>
          </a:p>
        </p:txBody>
      </p:sp>
      <p:graphicFrame>
        <p:nvGraphicFramePr>
          <p:cNvPr id="4" name="Diagram 3">
            <a:extLst>
              <a:ext uri="{FF2B5EF4-FFF2-40B4-BE49-F238E27FC236}">
                <a16:creationId xmlns:a16="http://schemas.microsoft.com/office/drawing/2014/main" id="{63B1B4B9-672E-458C-9E15-0B524ADB1081}"/>
              </a:ext>
            </a:extLst>
          </p:cNvPr>
          <p:cNvGraphicFramePr/>
          <p:nvPr>
            <p:extLst>
              <p:ext uri="{D42A27DB-BD31-4B8C-83A1-F6EECF244321}">
                <p14:modId xmlns:p14="http://schemas.microsoft.com/office/powerpoint/2010/main" val="3508283835"/>
              </p:ext>
            </p:extLst>
          </p:nvPr>
        </p:nvGraphicFramePr>
        <p:xfrm>
          <a:off x="1524000" y="1623324"/>
          <a:ext cx="6096000" cy="38164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84742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CED0C-E2CE-4189-8DE6-3D2CDFF5CA6C}"/>
              </a:ext>
            </a:extLst>
          </p:cNvPr>
          <p:cNvSpPr>
            <a:spLocks noGrp="1"/>
          </p:cNvSpPr>
          <p:nvPr>
            <p:ph type="title"/>
          </p:nvPr>
        </p:nvSpPr>
        <p:spPr/>
        <p:txBody>
          <a:bodyPr>
            <a:normAutofit fontScale="90000"/>
          </a:bodyPr>
          <a:lstStyle/>
          <a:p>
            <a:r>
              <a:rPr lang="en-NZ" dirty="0"/>
              <a:t>What happens when an employee becomes </a:t>
            </a:r>
            <a:r>
              <a:rPr lang="en-NZ" u="sng" dirty="0"/>
              <a:t>entitled</a:t>
            </a:r>
            <a:r>
              <a:rPr lang="en-NZ" dirty="0"/>
              <a:t> to annual leave while on parental leave?</a:t>
            </a:r>
          </a:p>
        </p:txBody>
      </p:sp>
      <p:sp>
        <p:nvSpPr>
          <p:cNvPr id="3" name="Content Placeholder 2">
            <a:extLst>
              <a:ext uri="{FF2B5EF4-FFF2-40B4-BE49-F238E27FC236}">
                <a16:creationId xmlns:a16="http://schemas.microsoft.com/office/drawing/2014/main" id="{F841EA65-590E-435F-ADDF-703D8B94F49B}"/>
              </a:ext>
            </a:extLst>
          </p:cNvPr>
          <p:cNvSpPr>
            <a:spLocks noGrp="1"/>
          </p:cNvSpPr>
          <p:nvPr>
            <p:ph idx="1"/>
          </p:nvPr>
        </p:nvSpPr>
        <p:spPr/>
        <p:txBody>
          <a:bodyPr/>
          <a:lstStyle/>
          <a:p>
            <a:endParaRPr lang="en-NZ" dirty="0"/>
          </a:p>
          <a:p>
            <a:r>
              <a:rPr lang="en-NZ" dirty="0"/>
              <a:t>An employee is still </a:t>
            </a:r>
            <a:r>
              <a:rPr lang="en-NZ" u="sng" dirty="0"/>
              <a:t>entitled</a:t>
            </a:r>
            <a:r>
              <a:rPr lang="en-NZ" dirty="0"/>
              <a:t> to annual leave while on Parental Leave.</a:t>
            </a:r>
          </a:p>
          <a:p>
            <a:r>
              <a:rPr lang="en-NZ" dirty="0"/>
              <a:t>As discussed previously, the employee’s employment is considered continuous.</a:t>
            </a:r>
          </a:p>
          <a:p>
            <a:r>
              <a:rPr lang="en-NZ" dirty="0"/>
              <a:t>Any entitlement that is earned while on Parental Leave will be based on the employees agreed terms and conditions of employment.  Hours or days of leave will be based on the employees working profile.  </a:t>
            </a:r>
          </a:p>
        </p:txBody>
      </p:sp>
    </p:spTree>
    <p:extLst>
      <p:ext uri="{BB962C8B-B14F-4D97-AF65-F5344CB8AC3E}">
        <p14:creationId xmlns:p14="http://schemas.microsoft.com/office/powerpoint/2010/main" val="3500034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7D59-085D-4336-9C7E-18928CA403C1}"/>
              </a:ext>
            </a:extLst>
          </p:cNvPr>
          <p:cNvSpPr>
            <a:spLocks noGrp="1"/>
          </p:cNvSpPr>
          <p:nvPr>
            <p:ph type="title"/>
          </p:nvPr>
        </p:nvSpPr>
        <p:spPr/>
        <p:txBody>
          <a:bodyPr>
            <a:normAutofit fontScale="90000"/>
          </a:bodyPr>
          <a:lstStyle/>
          <a:p>
            <a:r>
              <a:rPr lang="en-NZ" dirty="0"/>
              <a:t>annual leave that was outstanding prior to going on parental leave.</a:t>
            </a:r>
          </a:p>
        </p:txBody>
      </p:sp>
      <p:sp>
        <p:nvSpPr>
          <p:cNvPr id="3" name="Content Placeholder 2">
            <a:extLst>
              <a:ext uri="{FF2B5EF4-FFF2-40B4-BE49-F238E27FC236}">
                <a16:creationId xmlns:a16="http://schemas.microsoft.com/office/drawing/2014/main" id="{A39E3C93-B450-4301-9C66-6E4A3732E902}"/>
              </a:ext>
            </a:extLst>
          </p:cNvPr>
          <p:cNvSpPr>
            <a:spLocks noGrp="1"/>
          </p:cNvSpPr>
          <p:nvPr>
            <p:ph idx="1"/>
          </p:nvPr>
        </p:nvSpPr>
        <p:spPr/>
        <p:txBody>
          <a:bodyPr/>
          <a:lstStyle/>
          <a:p>
            <a:pPr marL="68580" indent="0">
              <a:buNone/>
            </a:pPr>
            <a:endParaRPr lang="en-NZ" dirty="0"/>
          </a:p>
          <a:p>
            <a:pPr marL="68580" indent="0">
              <a:buNone/>
            </a:pPr>
            <a:r>
              <a:rPr lang="en-NZ" dirty="0"/>
              <a:t>Any </a:t>
            </a:r>
            <a:r>
              <a:rPr lang="en-NZ" u="sng" dirty="0"/>
              <a:t>outstanding</a:t>
            </a:r>
            <a:r>
              <a:rPr lang="en-NZ" dirty="0"/>
              <a:t> annual leave that the employee had prior to commencing annual leave, if taken once the employee returns to duties, will be paid at the </a:t>
            </a:r>
            <a:r>
              <a:rPr lang="en-NZ" b="1" u="sng" dirty="0"/>
              <a:t>higher</a:t>
            </a:r>
            <a:r>
              <a:rPr lang="en-NZ" dirty="0"/>
              <a:t> of;</a:t>
            </a:r>
          </a:p>
          <a:p>
            <a:pPr marL="68580" indent="0">
              <a:buNone/>
            </a:pPr>
            <a:r>
              <a:rPr lang="en-NZ" dirty="0"/>
              <a:t>The employees average weekly earnings versus</a:t>
            </a:r>
          </a:p>
          <a:p>
            <a:pPr marL="68580" indent="0">
              <a:buNone/>
            </a:pPr>
            <a:r>
              <a:rPr lang="en-NZ" dirty="0"/>
              <a:t>The employees ordinary weekly pay</a:t>
            </a:r>
          </a:p>
          <a:p>
            <a:pPr marL="68580" indent="0">
              <a:buNone/>
            </a:pPr>
            <a:endParaRPr lang="en-NZ" dirty="0"/>
          </a:p>
        </p:txBody>
      </p:sp>
      <p:graphicFrame>
        <p:nvGraphicFramePr>
          <p:cNvPr id="4" name="Diagram 3">
            <a:extLst>
              <a:ext uri="{FF2B5EF4-FFF2-40B4-BE49-F238E27FC236}">
                <a16:creationId xmlns:a16="http://schemas.microsoft.com/office/drawing/2014/main" id="{193F1947-983E-4E51-9B06-514FE96EC6CC}"/>
              </a:ext>
            </a:extLst>
          </p:cNvPr>
          <p:cNvGraphicFramePr/>
          <p:nvPr>
            <p:extLst>
              <p:ext uri="{D42A27DB-BD31-4B8C-83A1-F6EECF244321}">
                <p14:modId xmlns:p14="http://schemas.microsoft.com/office/powerpoint/2010/main" val="77061852"/>
              </p:ext>
            </p:extLst>
          </p:nvPr>
        </p:nvGraphicFramePr>
        <p:xfrm>
          <a:off x="1331640" y="4498021"/>
          <a:ext cx="6096000" cy="1671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01175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2074242"/>
          </a:xfrm>
        </p:spPr>
        <p:txBody>
          <a:bodyPr>
            <a:normAutofit fontScale="90000"/>
          </a:bodyPr>
          <a:lstStyle/>
          <a:p>
            <a:r>
              <a:rPr lang="en-NZ" dirty="0"/>
              <a:t>Payment of leave that has been earned while on parental leave </a:t>
            </a:r>
            <a:r>
              <a:rPr lang="en-NZ" u="sng" dirty="0"/>
              <a:t>or</a:t>
            </a:r>
            <a:r>
              <a:rPr lang="en-NZ" dirty="0"/>
              <a:t> in the 12 months following.</a:t>
            </a:r>
            <a:br>
              <a:rPr lang="en-NZ" dirty="0"/>
            </a:br>
            <a:endParaRPr lang="en-NZ" dirty="0"/>
          </a:p>
        </p:txBody>
      </p:sp>
      <p:sp>
        <p:nvSpPr>
          <p:cNvPr id="3" name="Content Placeholder 2"/>
          <p:cNvSpPr>
            <a:spLocks noGrp="1"/>
          </p:cNvSpPr>
          <p:nvPr>
            <p:ph idx="1"/>
          </p:nvPr>
        </p:nvSpPr>
        <p:spPr>
          <a:xfrm>
            <a:off x="685800" y="1916832"/>
            <a:ext cx="7772400" cy="2592289"/>
          </a:xfrm>
        </p:spPr>
        <p:txBody>
          <a:bodyPr/>
          <a:lstStyle/>
          <a:p>
            <a:r>
              <a:rPr lang="en-NZ" dirty="0"/>
              <a:t>The annual leave entitlement that has been earned while on parental leave or the 12 months following, is to be paid at the </a:t>
            </a:r>
            <a:r>
              <a:rPr lang="en-NZ" u="sng" dirty="0"/>
              <a:t>average weekly earnings only.</a:t>
            </a:r>
          </a:p>
          <a:p>
            <a:r>
              <a:rPr lang="en-NZ" dirty="0"/>
              <a:t>The average weekly earnings will be impacted (reduced) because of the effect of nil earnings.</a:t>
            </a:r>
          </a:p>
          <a:p>
            <a:r>
              <a:rPr lang="en-NZ" dirty="0"/>
              <a:t>The more time the employee has off on parental leave, the lower the average weekly earnings rate becomes.</a:t>
            </a:r>
          </a:p>
        </p:txBody>
      </p:sp>
      <p:graphicFrame>
        <p:nvGraphicFramePr>
          <p:cNvPr id="4" name="Diagram 3">
            <a:extLst>
              <a:ext uri="{FF2B5EF4-FFF2-40B4-BE49-F238E27FC236}">
                <a16:creationId xmlns:a16="http://schemas.microsoft.com/office/drawing/2014/main" id="{FDCE5E88-FC31-411C-A42B-2C71BFBE249F}"/>
              </a:ext>
            </a:extLst>
          </p:cNvPr>
          <p:cNvGraphicFramePr/>
          <p:nvPr>
            <p:extLst>
              <p:ext uri="{D42A27DB-BD31-4B8C-83A1-F6EECF244321}">
                <p14:modId xmlns:p14="http://schemas.microsoft.com/office/powerpoint/2010/main" val="132473228"/>
              </p:ext>
            </p:extLst>
          </p:nvPr>
        </p:nvGraphicFramePr>
        <p:xfrm>
          <a:off x="1524000" y="16288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23052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74262-07CD-4577-B52B-48392B2B6156}"/>
              </a:ext>
            </a:extLst>
          </p:cNvPr>
          <p:cNvSpPr>
            <a:spLocks noGrp="1"/>
          </p:cNvSpPr>
          <p:nvPr>
            <p:ph type="title"/>
          </p:nvPr>
        </p:nvSpPr>
        <p:spPr>
          <a:xfrm>
            <a:off x="685800" y="404664"/>
            <a:ext cx="7772400" cy="1143000"/>
          </a:xfrm>
        </p:spPr>
        <p:txBody>
          <a:bodyPr>
            <a:normAutofit fontScale="90000"/>
          </a:bodyPr>
          <a:lstStyle/>
          <a:p>
            <a:r>
              <a:rPr lang="en-NZ" dirty="0"/>
              <a:t>How is annual leave calculated after a period of parental leave?</a:t>
            </a:r>
          </a:p>
        </p:txBody>
      </p:sp>
      <p:sp>
        <p:nvSpPr>
          <p:cNvPr id="3" name="Content Placeholder 2">
            <a:extLst>
              <a:ext uri="{FF2B5EF4-FFF2-40B4-BE49-F238E27FC236}">
                <a16:creationId xmlns:a16="http://schemas.microsoft.com/office/drawing/2014/main" id="{BB7BA52A-D58A-487E-976B-6989B0E25170}"/>
              </a:ext>
            </a:extLst>
          </p:cNvPr>
          <p:cNvSpPr>
            <a:spLocks noGrp="1"/>
          </p:cNvSpPr>
          <p:nvPr>
            <p:ph idx="1"/>
          </p:nvPr>
        </p:nvSpPr>
        <p:spPr>
          <a:xfrm>
            <a:off x="685800" y="1772816"/>
            <a:ext cx="7772400" cy="3733800"/>
          </a:xfrm>
        </p:spPr>
        <p:txBody>
          <a:bodyPr/>
          <a:lstStyle/>
          <a:p>
            <a:r>
              <a:rPr lang="en-NZ" dirty="0"/>
              <a:t>Any annual leave earned while on parental leave </a:t>
            </a:r>
            <a:r>
              <a:rPr lang="en-NZ" i="1" dirty="0"/>
              <a:t>or </a:t>
            </a:r>
            <a:r>
              <a:rPr lang="en-NZ" dirty="0"/>
              <a:t>the 12 months following, will be paid at the employees average weekly earnings </a:t>
            </a:r>
            <a:r>
              <a:rPr lang="en-NZ" u="sng" dirty="0"/>
              <a:t>until </a:t>
            </a:r>
            <a:r>
              <a:rPr lang="en-NZ" dirty="0"/>
              <a:t>it has been exhausted.</a:t>
            </a:r>
          </a:p>
          <a:p>
            <a:r>
              <a:rPr lang="en-NZ" dirty="0"/>
              <a:t>The standard process of comparing the ordinary weekly pay and average weekly earnings, and paying the higher </a:t>
            </a:r>
            <a:r>
              <a:rPr lang="en-NZ" u="sng" dirty="0"/>
              <a:t>does not </a:t>
            </a:r>
            <a:r>
              <a:rPr lang="en-NZ" dirty="0"/>
              <a:t>apply to these entitlements.</a:t>
            </a:r>
          </a:p>
          <a:p>
            <a:r>
              <a:rPr lang="en-NZ" dirty="0"/>
              <a:t>These entitlements stand alone, and the average weekly rate should be applied to them, until all units have been used by the employee.</a:t>
            </a:r>
          </a:p>
          <a:p>
            <a:endParaRPr lang="en-NZ" dirty="0"/>
          </a:p>
        </p:txBody>
      </p:sp>
    </p:spTree>
    <p:extLst>
      <p:ext uri="{BB962C8B-B14F-4D97-AF65-F5344CB8AC3E}">
        <p14:creationId xmlns:p14="http://schemas.microsoft.com/office/powerpoint/2010/main" val="3871728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3861E-D4B8-4EF3-AD5B-37F15761226F}"/>
              </a:ext>
            </a:extLst>
          </p:cNvPr>
          <p:cNvSpPr>
            <a:spLocks noGrp="1"/>
          </p:cNvSpPr>
          <p:nvPr>
            <p:ph type="title"/>
          </p:nvPr>
        </p:nvSpPr>
        <p:spPr>
          <a:xfrm>
            <a:off x="685800" y="836712"/>
            <a:ext cx="7772400" cy="580926"/>
          </a:xfrm>
        </p:spPr>
        <p:txBody>
          <a:bodyPr>
            <a:normAutofit fontScale="90000"/>
          </a:bodyPr>
          <a:lstStyle/>
          <a:p>
            <a:r>
              <a:rPr lang="en-NZ" dirty="0"/>
              <a:t>What happens to annual leave entitlement if the employee </a:t>
            </a:r>
            <a:r>
              <a:rPr lang="en-NZ" u="sng" dirty="0"/>
              <a:t>doesn’t</a:t>
            </a:r>
            <a:r>
              <a:rPr lang="en-NZ" dirty="0"/>
              <a:t> </a:t>
            </a:r>
            <a:r>
              <a:rPr lang="en-NZ" u="sng" dirty="0"/>
              <a:t>return</a:t>
            </a:r>
            <a:r>
              <a:rPr lang="en-NZ" dirty="0"/>
              <a:t> to work after parental leave?</a:t>
            </a:r>
          </a:p>
        </p:txBody>
      </p:sp>
      <p:sp>
        <p:nvSpPr>
          <p:cNvPr id="3" name="Content Placeholder 2">
            <a:extLst>
              <a:ext uri="{FF2B5EF4-FFF2-40B4-BE49-F238E27FC236}">
                <a16:creationId xmlns:a16="http://schemas.microsoft.com/office/drawing/2014/main" id="{2482109A-F7A8-4BCA-ACA7-F6BD7CD6D04D}"/>
              </a:ext>
            </a:extLst>
          </p:cNvPr>
          <p:cNvSpPr>
            <a:spLocks noGrp="1"/>
          </p:cNvSpPr>
          <p:nvPr>
            <p:ph idx="1"/>
          </p:nvPr>
        </p:nvSpPr>
        <p:spPr>
          <a:xfrm>
            <a:off x="685800" y="2420887"/>
            <a:ext cx="7772400" cy="2913113"/>
          </a:xfrm>
        </p:spPr>
        <p:txBody>
          <a:bodyPr/>
          <a:lstStyle/>
          <a:p>
            <a:r>
              <a:rPr lang="en-NZ" dirty="0"/>
              <a:t>If an employee does not return to work, then their employment is deemed to have terminated on the last day before they commenced Parental Leave.</a:t>
            </a:r>
          </a:p>
          <a:p>
            <a:r>
              <a:rPr lang="en-NZ" dirty="0"/>
              <a:t>Annual leave calculations will be performed looking back 52 weeks from the last period of pay.</a:t>
            </a:r>
          </a:p>
        </p:txBody>
      </p:sp>
    </p:spTree>
    <p:extLst>
      <p:ext uri="{BB962C8B-B14F-4D97-AF65-F5344CB8AC3E}">
        <p14:creationId xmlns:p14="http://schemas.microsoft.com/office/powerpoint/2010/main" val="3177326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53E35-A4A8-4265-A98F-9DB769B07E04}"/>
              </a:ext>
            </a:extLst>
          </p:cNvPr>
          <p:cNvSpPr>
            <a:spLocks noGrp="1"/>
          </p:cNvSpPr>
          <p:nvPr>
            <p:ph type="title"/>
          </p:nvPr>
        </p:nvSpPr>
        <p:spPr>
          <a:xfrm>
            <a:off x="685800" y="908720"/>
            <a:ext cx="7772400" cy="508918"/>
          </a:xfrm>
        </p:spPr>
        <p:txBody>
          <a:bodyPr>
            <a:normAutofit fontScale="90000"/>
          </a:bodyPr>
          <a:lstStyle/>
          <a:p>
            <a:r>
              <a:rPr lang="en-NZ" dirty="0"/>
              <a:t>What happens to the annual leave rate if the employee has worked “keeping in touch” hours?</a:t>
            </a:r>
          </a:p>
        </p:txBody>
      </p:sp>
      <p:sp>
        <p:nvSpPr>
          <p:cNvPr id="3" name="Content Placeholder 2">
            <a:extLst>
              <a:ext uri="{FF2B5EF4-FFF2-40B4-BE49-F238E27FC236}">
                <a16:creationId xmlns:a16="http://schemas.microsoft.com/office/drawing/2014/main" id="{5552A71D-1C2E-4C4A-AC3D-3E705CD7502A}"/>
              </a:ext>
            </a:extLst>
          </p:cNvPr>
          <p:cNvSpPr>
            <a:spLocks noGrp="1"/>
          </p:cNvSpPr>
          <p:nvPr>
            <p:ph idx="1"/>
          </p:nvPr>
        </p:nvSpPr>
        <p:spPr>
          <a:xfrm>
            <a:off x="685800" y="2924944"/>
            <a:ext cx="7772400" cy="2409056"/>
          </a:xfrm>
        </p:spPr>
        <p:txBody>
          <a:bodyPr/>
          <a:lstStyle/>
          <a:p>
            <a:r>
              <a:rPr lang="en-NZ" dirty="0"/>
              <a:t>If the employee has worked keeping in touch hours but then chooses not to return to work and has </a:t>
            </a:r>
            <a:r>
              <a:rPr lang="en-NZ" u="sng" dirty="0"/>
              <a:t>outstanding</a:t>
            </a:r>
            <a:r>
              <a:rPr lang="en-NZ" dirty="0"/>
              <a:t> annual leave, then the employee is deemed to have terminated their employment, from the commencement of the parental leave.</a:t>
            </a:r>
          </a:p>
          <a:p>
            <a:r>
              <a:rPr lang="en-NZ" dirty="0"/>
              <a:t>For calculating any outstanding annual leave, then the average weekly rate will look at the 52 weeks prior to the commencement of the parental leave. </a:t>
            </a:r>
          </a:p>
        </p:txBody>
      </p:sp>
    </p:spTree>
    <p:extLst>
      <p:ext uri="{BB962C8B-B14F-4D97-AF65-F5344CB8AC3E}">
        <p14:creationId xmlns:p14="http://schemas.microsoft.com/office/powerpoint/2010/main" val="4266359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A31859-EF0F-4341-9AE3-19721894DB0F}"/>
              </a:ext>
            </a:extLst>
          </p:cNvPr>
          <p:cNvSpPr>
            <a:spLocks noGrp="1"/>
          </p:cNvSpPr>
          <p:nvPr>
            <p:ph idx="1"/>
          </p:nvPr>
        </p:nvSpPr>
        <p:spPr>
          <a:xfrm>
            <a:off x="685800" y="548680"/>
            <a:ext cx="7772400" cy="5832647"/>
          </a:xfrm>
        </p:spPr>
        <p:txBody>
          <a:bodyPr>
            <a:normAutofit/>
          </a:bodyPr>
          <a:lstStyle/>
          <a:p>
            <a:pPr marL="68580" indent="0" fontAlgn="base">
              <a:buNone/>
            </a:pPr>
            <a:r>
              <a:rPr lang="en-NZ" b="1" dirty="0"/>
              <a:t>Calculation of annual holiday pay if employment ends and entitlement to holidays has arisen. (sec 24 - Holidays Act 2003)</a:t>
            </a:r>
          </a:p>
          <a:p>
            <a:pPr marL="68580" indent="0" fontAlgn="base">
              <a:buNone/>
            </a:pPr>
            <a:r>
              <a:rPr lang="en-NZ" dirty="0"/>
              <a:t>(1)  Subsection (2) applies if—</a:t>
            </a:r>
          </a:p>
          <a:p>
            <a:pPr marL="68580" indent="0" fontAlgn="base">
              <a:buNone/>
            </a:pPr>
            <a:r>
              <a:rPr lang="en-NZ" dirty="0"/>
              <a:t>	(a)  the employment of an employee comes to an end; and</a:t>
            </a:r>
          </a:p>
          <a:p>
            <a:pPr marL="68580" indent="0" fontAlgn="base">
              <a:buNone/>
            </a:pPr>
            <a:r>
              <a:rPr lang="en-NZ" dirty="0"/>
              <a:t>	(b)  the employee is entitled to annual holidays; and</a:t>
            </a:r>
          </a:p>
          <a:p>
            <a:pPr marL="68580" indent="0" fontAlgn="base">
              <a:buNone/>
            </a:pPr>
            <a:r>
              <a:rPr lang="en-NZ" dirty="0"/>
              <a:t>	(c)  the employee has not taken annual holidays or has taken 	only some of them.</a:t>
            </a:r>
          </a:p>
          <a:p>
            <a:pPr marL="68580" indent="0" fontAlgn="base">
              <a:buNone/>
            </a:pPr>
            <a:r>
              <a:rPr lang="en-NZ" dirty="0"/>
              <a:t>(2)  An employer must pay the employee for the portion of the  	annual holidays entitlement not taken at a rate that is based 	on the greater of—</a:t>
            </a:r>
          </a:p>
          <a:p>
            <a:pPr marL="68580" indent="0" fontAlgn="base">
              <a:buNone/>
            </a:pPr>
            <a:r>
              <a:rPr lang="en-NZ" dirty="0"/>
              <a:t>	(a)  the employee’s ordinary weekly pay as at the date of the 	end of the employee’s employment; or</a:t>
            </a:r>
          </a:p>
          <a:p>
            <a:pPr marL="68580" indent="0" fontAlgn="base">
              <a:buNone/>
            </a:pPr>
            <a:r>
              <a:rPr lang="en-NZ" dirty="0"/>
              <a:t>	(b)  the employee’s average weekly earnings during the 12 	months immediately before the end of the </a:t>
            </a:r>
            <a:r>
              <a:rPr lang="en-NZ" u="sng" dirty="0"/>
              <a:t>last pay period </a:t>
            </a:r>
            <a:r>
              <a:rPr lang="en-NZ" dirty="0"/>
              <a:t>	</a:t>
            </a:r>
            <a:r>
              <a:rPr lang="en-NZ" u="sng" dirty="0"/>
              <a:t>before the end of the employee’s employment.</a:t>
            </a:r>
          </a:p>
          <a:p>
            <a:endParaRPr lang="en-NZ" dirty="0"/>
          </a:p>
        </p:txBody>
      </p:sp>
    </p:spTree>
    <p:extLst>
      <p:ext uri="{BB962C8B-B14F-4D97-AF65-F5344CB8AC3E}">
        <p14:creationId xmlns:p14="http://schemas.microsoft.com/office/powerpoint/2010/main" val="25461849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2BD045-61EA-44EB-B063-5FA44D7F8839}"/>
              </a:ext>
            </a:extLst>
          </p:cNvPr>
          <p:cNvSpPr>
            <a:spLocks noGrp="1"/>
          </p:cNvSpPr>
          <p:nvPr>
            <p:ph idx="1"/>
          </p:nvPr>
        </p:nvSpPr>
        <p:spPr>
          <a:xfrm>
            <a:off x="539552" y="548680"/>
            <a:ext cx="7772400" cy="4608512"/>
          </a:xfrm>
        </p:spPr>
        <p:txBody>
          <a:bodyPr>
            <a:normAutofit lnSpcReduction="10000"/>
          </a:bodyPr>
          <a:lstStyle/>
          <a:p>
            <a:pPr marL="68580" indent="0" fontAlgn="base">
              <a:buNone/>
            </a:pPr>
            <a:r>
              <a:rPr lang="en-NZ" b="1" dirty="0"/>
              <a:t>Failure to return to work (sec 46 – Parental Leave and Employment Protection Act 1987</a:t>
            </a:r>
          </a:p>
          <a:p>
            <a:pPr marL="68580" indent="0" fontAlgn="base">
              <a:buNone/>
            </a:pPr>
            <a:endParaRPr lang="en-NZ" b="1" dirty="0"/>
          </a:p>
          <a:p>
            <a:pPr marL="68580" indent="0" fontAlgn="base">
              <a:buNone/>
            </a:pPr>
            <a:r>
              <a:rPr lang="en-NZ" dirty="0"/>
              <a:t>If an employee who takes up parental leave and whose position is kept open by the employer—</a:t>
            </a:r>
          </a:p>
          <a:p>
            <a:pPr marL="68580" indent="0" fontAlgn="base">
              <a:buNone/>
            </a:pPr>
            <a:r>
              <a:rPr lang="en-NZ" dirty="0"/>
              <a:t>(a)  fails, without good cause, to return to work at the end of that period of parental leave; or</a:t>
            </a:r>
          </a:p>
          <a:p>
            <a:pPr marL="68580" indent="0" fontAlgn="base">
              <a:buNone/>
            </a:pPr>
            <a:r>
              <a:rPr lang="en-NZ" dirty="0"/>
              <a:t>(b)  </a:t>
            </a:r>
            <a:r>
              <a:rPr lang="en-NZ" u="sng" dirty="0"/>
              <a:t>informs</a:t>
            </a:r>
            <a:r>
              <a:rPr lang="en-NZ" dirty="0"/>
              <a:t> the employer, before the end of that period of parental leave, that the employee has decided not to return to work at the end of the period of parental leave,</a:t>
            </a:r>
          </a:p>
          <a:p>
            <a:pPr marL="68580" indent="0" fontAlgn="base">
              <a:buNone/>
            </a:pPr>
            <a:r>
              <a:rPr lang="en-NZ" dirty="0"/>
              <a:t>the employee’s employment shall, subject to any agreement between the employer and the employee</a:t>
            </a:r>
            <a:r>
              <a:rPr lang="en-NZ" u="sng" dirty="0"/>
              <a:t>, be deemed to have been at an end as from the day on which the period of parental leave began.</a:t>
            </a:r>
          </a:p>
          <a:p>
            <a:endParaRPr lang="en-NZ" dirty="0"/>
          </a:p>
        </p:txBody>
      </p:sp>
    </p:spTree>
    <p:extLst>
      <p:ext uri="{BB962C8B-B14F-4D97-AF65-F5344CB8AC3E}">
        <p14:creationId xmlns:p14="http://schemas.microsoft.com/office/powerpoint/2010/main" val="3535020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Eligibility FOR parental leave</a:t>
            </a:r>
          </a:p>
        </p:txBody>
      </p:sp>
      <p:sp>
        <p:nvSpPr>
          <p:cNvPr id="3" name="Content Placeholder 2"/>
          <p:cNvSpPr>
            <a:spLocks noGrp="1"/>
          </p:cNvSpPr>
          <p:nvPr>
            <p:ph idx="1"/>
          </p:nvPr>
        </p:nvSpPr>
        <p:spPr/>
        <p:txBody>
          <a:bodyPr>
            <a:normAutofit fontScale="92500"/>
          </a:bodyPr>
          <a:lstStyle/>
          <a:p>
            <a:r>
              <a:rPr lang="en-NZ" sz="2200" dirty="0"/>
              <a:t>Female employees having a baby, their spouses or partners (regardless of sex or status)</a:t>
            </a:r>
          </a:p>
          <a:p>
            <a:r>
              <a:rPr lang="en-NZ" sz="2200" dirty="0"/>
              <a:t>Employees and their spouses or partners (includes a married, civil union or de facto relationship with a same-sex partner), who will begin to permanently care for a child under 6 years who is not their natural child.</a:t>
            </a:r>
          </a:p>
          <a:p>
            <a:r>
              <a:rPr lang="en-NZ" sz="2200" dirty="0"/>
              <a:t>You can take parental leave multiple times, as long as 6 months have lapsed between the return to work date and the arrival date of the next baby.</a:t>
            </a:r>
          </a:p>
          <a:p>
            <a:r>
              <a:rPr lang="en-NZ" sz="2200" dirty="0"/>
              <a:t>The amount of time that an employee can take may be subject to the amount of employment service they have provided in months.</a:t>
            </a:r>
          </a:p>
          <a:p>
            <a:endParaRPr lang="en-NZ" sz="2800" dirty="0"/>
          </a:p>
        </p:txBody>
      </p:sp>
    </p:spTree>
    <p:extLst>
      <p:ext uri="{BB962C8B-B14F-4D97-AF65-F5344CB8AC3E}">
        <p14:creationId xmlns:p14="http://schemas.microsoft.com/office/powerpoint/2010/main" val="39643267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Annual leave earned while on parental leave.</a:t>
            </a:r>
          </a:p>
        </p:txBody>
      </p:sp>
      <p:sp>
        <p:nvSpPr>
          <p:cNvPr id="3" name="Content Placeholder 2"/>
          <p:cNvSpPr>
            <a:spLocks noGrp="1"/>
          </p:cNvSpPr>
          <p:nvPr>
            <p:ph idx="1"/>
          </p:nvPr>
        </p:nvSpPr>
        <p:spPr/>
        <p:txBody>
          <a:bodyPr>
            <a:normAutofit fontScale="92500" lnSpcReduction="20000"/>
          </a:bodyPr>
          <a:lstStyle/>
          <a:p>
            <a:r>
              <a:rPr lang="en-NZ" dirty="0"/>
              <a:t>Any annual leave earned </a:t>
            </a:r>
            <a:r>
              <a:rPr lang="en-NZ" b="1" dirty="0"/>
              <a:t>while </a:t>
            </a:r>
            <a:r>
              <a:rPr lang="en-NZ" dirty="0"/>
              <a:t>on parental leave </a:t>
            </a:r>
            <a:r>
              <a:rPr lang="en-NZ" b="1" dirty="0"/>
              <a:t>and</a:t>
            </a:r>
            <a:r>
              <a:rPr lang="en-NZ" dirty="0"/>
              <a:t> in the 12 months following the return to work, must be paid using the average weekly pay.  Annual leave cannot be taken during a period of parental leave, but an employee may become entitled to leave during this time off.</a:t>
            </a:r>
          </a:p>
          <a:p>
            <a:r>
              <a:rPr lang="en-NZ" dirty="0"/>
              <a:t>If an employee has no outstanding leave when they start parental leave and they have received their entitlement while on parental leave, these 4 weeks of annual leave will be paid at the Average Weekly Pay rate only.</a:t>
            </a:r>
          </a:p>
          <a:p>
            <a:r>
              <a:rPr lang="en-NZ" dirty="0"/>
              <a:t>This means that if the employee has been away for almost a full year, their rate of pay may be very minimal.</a:t>
            </a:r>
          </a:p>
          <a:p>
            <a:r>
              <a:rPr lang="en-NZ" dirty="0"/>
              <a:t>The use of the Average Weekly Pay earnings calculation may extend to 2 entitlements – the legislation refers to “whilst on parental leave and the 12 months following the return to duties.</a:t>
            </a:r>
          </a:p>
        </p:txBody>
      </p:sp>
    </p:spTree>
    <p:extLst>
      <p:ext uri="{BB962C8B-B14F-4D97-AF65-F5344CB8AC3E}">
        <p14:creationId xmlns:p14="http://schemas.microsoft.com/office/powerpoint/2010/main" val="3099024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Administration of applications</a:t>
            </a:r>
          </a:p>
        </p:txBody>
      </p:sp>
      <p:sp>
        <p:nvSpPr>
          <p:cNvPr id="3" name="Content Placeholder 2"/>
          <p:cNvSpPr>
            <a:spLocks noGrp="1"/>
          </p:cNvSpPr>
          <p:nvPr>
            <p:ph idx="1"/>
          </p:nvPr>
        </p:nvSpPr>
        <p:spPr/>
        <p:txBody>
          <a:bodyPr/>
          <a:lstStyle/>
          <a:p>
            <a:pPr marL="68580" indent="0">
              <a:buNone/>
            </a:pPr>
            <a:r>
              <a:rPr lang="en-NZ" dirty="0"/>
              <a:t>You </a:t>
            </a:r>
            <a:r>
              <a:rPr lang="en-NZ" u="sng" dirty="0"/>
              <a:t>cannot</a:t>
            </a:r>
            <a:r>
              <a:rPr lang="en-NZ" dirty="0"/>
              <a:t> decline parental leave requests, but you can decline to hold open the applicant’s position if;</a:t>
            </a:r>
          </a:p>
          <a:p>
            <a:endParaRPr lang="en-NZ" dirty="0"/>
          </a:p>
          <a:p>
            <a:pPr lvl="0"/>
            <a:r>
              <a:rPr lang="en-US" dirty="0"/>
              <a:t>Your employee will be gone longer than four weeks, and;</a:t>
            </a:r>
            <a:endParaRPr lang="en-NZ" dirty="0"/>
          </a:p>
          <a:p>
            <a:pPr lvl="0"/>
            <a:r>
              <a:rPr lang="en-US" dirty="0"/>
              <a:t>You can prove the position is crucial to your business, and;</a:t>
            </a:r>
            <a:endParaRPr lang="en-NZ" dirty="0"/>
          </a:p>
          <a:p>
            <a:pPr lvl="0"/>
            <a:r>
              <a:rPr lang="en-US" dirty="0"/>
              <a:t>You can prove it’s not possible to find short-term cover for the position. </a:t>
            </a:r>
          </a:p>
          <a:p>
            <a:pPr marL="68580" lvl="0" indent="0">
              <a:buNone/>
            </a:pPr>
            <a:r>
              <a:rPr lang="en-US" dirty="0"/>
              <a:t>Refer to Section 40 and 41 of Parental Leave and Employment Protection Act.</a:t>
            </a:r>
            <a:endParaRPr lang="en-NZ" dirty="0"/>
          </a:p>
          <a:p>
            <a:endParaRPr lang="en-NZ" dirty="0"/>
          </a:p>
          <a:p>
            <a:endParaRPr lang="en-NZ" dirty="0"/>
          </a:p>
        </p:txBody>
      </p:sp>
    </p:spTree>
    <p:extLst>
      <p:ext uri="{BB962C8B-B14F-4D97-AF65-F5344CB8AC3E}">
        <p14:creationId xmlns:p14="http://schemas.microsoft.com/office/powerpoint/2010/main" val="3434150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a:t>When employee applies for parental leave</a:t>
            </a:r>
          </a:p>
        </p:txBody>
      </p:sp>
      <p:sp>
        <p:nvSpPr>
          <p:cNvPr id="3" name="Content Placeholder 2"/>
          <p:cNvSpPr>
            <a:spLocks noGrp="1"/>
          </p:cNvSpPr>
          <p:nvPr>
            <p:ph idx="1"/>
          </p:nvPr>
        </p:nvSpPr>
        <p:spPr/>
        <p:txBody>
          <a:bodyPr>
            <a:normAutofit fontScale="92500" lnSpcReduction="10000"/>
          </a:bodyPr>
          <a:lstStyle/>
          <a:p>
            <a:pPr lvl="0"/>
            <a:r>
              <a:rPr lang="en-US" dirty="0"/>
              <a:t>Ensure they are aware of their Parental Leave entitlements. </a:t>
            </a:r>
          </a:p>
          <a:p>
            <a:pPr lvl="0"/>
            <a:r>
              <a:rPr lang="en-US" dirty="0"/>
              <a:t>Therefore, it is imperative that you understand these entitlements. In addition to our information above, you can find some more information on parental leave, </a:t>
            </a:r>
            <a:r>
              <a:rPr lang="en-US" dirty="0">
                <a:hlinkClick r:id="rId3"/>
              </a:rPr>
              <a:t>http://www.business.govt.nz/staff-and-hr/managing-employees/holidays-and-leave/parental-leave</a:t>
            </a:r>
            <a:endParaRPr lang="en-US" dirty="0"/>
          </a:p>
          <a:p>
            <a:pPr lvl="0"/>
            <a:r>
              <a:rPr lang="en-US" dirty="0"/>
              <a:t>Approve or decline their request within 21 days;</a:t>
            </a:r>
            <a:endParaRPr lang="en-NZ" dirty="0"/>
          </a:p>
          <a:p>
            <a:pPr lvl="0"/>
            <a:r>
              <a:rPr lang="en-US" dirty="0"/>
              <a:t>Confirm the employee’s leave arrangements in </a:t>
            </a:r>
            <a:r>
              <a:rPr lang="en-US" u="sng" dirty="0"/>
              <a:t>writing </a:t>
            </a:r>
          </a:p>
          <a:p>
            <a:r>
              <a:rPr lang="en-NZ" dirty="0"/>
              <a:t>Once you know how long they intend to be gone, you can consider how you’ll fill their position. You can hire someone on a fixed-term agreement to cover for parental leave, or you might want to hire a contractor.</a:t>
            </a:r>
          </a:p>
          <a:p>
            <a:pPr marL="68580" lvl="0" indent="0">
              <a:buNone/>
            </a:pPr>
            <a:endParaRPr lang="en-NZ" u="sng" dirty="0"/>
          </a:p>
          <a:p>
            <a:endParaRPr lang="en-NZ" dirty="0"/>
          </a:p>
        </p:txBody>
      </p:sp>
    </p:spTree>
    <p:extLst>
      <p:ext uri="{BB962C8B-B14F-4D97-AF65-F5344CB8AC3E}">
        <p14:creationId xmlns:p14="http://schemas.microsoft.com/office/powerpoint/2010/main" val="769783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2648" y="488113"/>
            <a:ext cx="7772400" cy="1728192"/>
          </a:xfrm>
        </p:spPr>
        <p:txBody>
          <a:bodyPr>
            <a:normAutofit fontScale="92500" lnSpcReduction="20000"/>
          </a:bodyPr>
          <a:lstStyle/>
          <a:p>
            <a:pPr marL="98425" indent="-30163">
              <a:buNone/>
              <a:tabLst>
                <a:tab pos="98425" algn="l"/>
              </a:tabLst>
            </a:pPr>
            <a:r>
              <a:rPr lang="en-NZ" u="sng" dirty="0"/>
              <a:t>12 Month Employment Test</a:t>
            </a:r>
          </a:p>
          <a:p>
            <a:pPr marL="98425" indent="-30163">
              <a:buNone/>
              <a:tabLst>
                <a:tab pos="98425" algn="l"/>
              </a:tabLst>
            </a:pPr>
            <a:endParaRPr lang="en-NZ" u="sng" dirty="0"/>
          </a:p>
          <a:p>
            <a:pPr marL="98425" indent="-30163">
              <a:buNone/>
              <a:tabLst>
                <a:tab pos="98425" algn="l"/>
              </a:tabLst>
            </a:pPr>
            <a:r>
              <a:rPr lang="en-NZ" dirty="0"/>
              <a:t>You must have worked for the same employer for an average of at least 10 hours a week for the </a:t>
            </a:r>
            <a:r>
              <a:rPr lang="en-NZ" b="1" dirty="0"/>
              <a:t>12 </a:t>
            </a:r>
            <a:r>
              <a:rPr lang="en-NZ" dirty="0"/>
              <a:t>months just before your baby’s due date (or the date you assume responsibility for the care of a child under 6 years on a permanent basis).</a:t>
            </a:r>
          </a:p>
          <a:p>
            <a:pPr marL="98425" indent="-30163">
              <a:buNone/>
              <a:tabLst>
                <a:tab pos="98425" algn="l"/>
              </a:tabLst>
            </a:pPr>
            <a:endParaRPr lang="en-NZ" u="sng" dirty="0"/>
          </a:p>
        </p:txBody>
      </p:sp>
      <p:cxnSp>
        <p:nvCxnSpPr>
          <p:cNvPr id="6" name="Straight Connector 5">
            <a:extLst>
              <a:ext uri="{FF2B5EF4-FFF2-40B4-BE49-F238E27FC236}">
                <a16:creationId xmlns:a16="http://schemas.microsoft.com/office/drawing/2014/main" id="{140D63AC-750C-4A0A-9CE3-10090A081ACF}"/>
              </a:ext>
            </a:extLst>
          </p:cNvPr>
          <p:cNvCxnSpPr>
            <a:cxnSpLocks/>
          </p:cNvCxnSpPr>
          <p:nvPr/>
        </p:nvCxnSpPr>
        <p:spPr>
          <a:xfrm>
            <a:off x="986440" y="4073938"/>
            <a:ext cx="770708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86CD9BB-DF9C-4E64-BDDF-E0EB4197522F}"/>
              </a:ext>
            </a:extLst>
          </p:cNvPr>
          <p:cNvCxnSpPr/>
          <p:nvPr/>
        </p:nvCxnSpPr>
        <p:spPr>
          <a:xfrm>
            <a:off x="986440" y="3749902"/>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D8BC2DC-C24B-434B-81FE-66ECF7742F03}"/>
              </a:ext>
            </a:extLst>
          </p:cNvPr>
          <p:cNvCxnSpPr/>
          <p:nvPr/>
        </p:nvCxnSpPr>
        <p:spPr>
          <a:xfrm>
            <a:off x="4586840" y="3749902"/>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7C12066-788F-4599-953F-38222329A257}"/>
              </a:ext>
            </a:extLst>
          </p:cNvPr>
          <p:cNvCxnSpPr/>
          <p:nvPr/>
        </p:nvCxnSpPr>
        <p:spPr>
          <a:xfrm>
            <a:off x="8244408" y="3739990"/>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Arc 10">
            <a:extLst>
              <a:ext uri="{FF2B5EF4-FFF2-40B4-BE49-F238E27FC236}">
                <a16:creationId xmlns:a16="http://schemas.microsoft.com/office/drawing/2014/main" id="{246CE58A-9FD4-419E-817C-AEEFDB87B43B}"/>
              </a:ext>
            </a:extLst>
          </p:cNvPr>
          <p:cNvSpPr/>
          <p:nvPr/>
        </p:nvSpPr>
        <p:spPr>
          <a:xfrm>
            <a:off x="986439" y="2780928"/>
            <a:ext cx="3386609" cy="1617046"/>
          </a:xfrm>
          <a:prstGeom prst="arc">
            <a:avLst>
              <a:gd name="adj1" fmla="val 10753136"/>
              <a:gd name="adj2" fmla="val 24206"/>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2" name="Arc 11">
            <a:extLst>
              <a:ext uri="{FF2B5EF4-FFF2-40B4-BE49-F238E27FC236}">
                <a16:creationId xmlns:a16="http://schemas.microsoft.com/office/drawing/2014/main" id="{6E8B219F-6A6E-4798-B93D-9F3ACA4D0D70}"/>
              </a:ext>
            </a:extLst>
          </p:cNvPr>
          <p:cNvSpPr/>
          <p:nvPr/>
        </p:nvSpPr>
        <p:spPr>
          <a:xfrm>
            <a:off x="4644008" y="2780928"/>
            <a:ext cx="3386607" cy="1725058"/>
          </a:xfrm>
          <a:prstGeom prst="arc">
            <a:avLst>
              <a:gd name="adj1" fmla="val 10753136"/>
              <a:gd name="adj2" fmla="val 24206"/>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4" name="TextBox 13">
            <a:extLst>
              <a:ext uri="{FF2B5EF4-FFF2-40B4-BE49-F238E27FC236}">
                <a16:creationId xmlns:a16="http://schemas.microsoft.com/office/drawing/2014/main" id="{F068C2A0-FD14-4C7F-8B03-21B47F7A2652}"/>
              </a:ext>
            </a:extLst>
          </p:cNvPr>
          <p:cNvSpPr txBox="1"/>
          <p:nvPr/>
        </p:nvSpPr>
        <p:spPr>
          <a:xfrm>
            <a:off x="1619672" y="2348881"/>
            <a:ext cx="2880320" cy="307777"/>
          </a:xfrm>
          <a:prstGeom prst="rect">
            <a:avLst/>
          </a:prstGeom>
          <a:noFill/>
        </p:spPr>
        <p:txBody>
          <a:bodyPr wrap="square" rtlCol="0">
            <a:spAutoFit/>
          </a:bodyPr>
          <a:lstStyle/>
          <a:p>
            <a:r>
              <a:rPr lang="en-NZ" sz="1400" dirty="0"/>
              <a:t>12 months continuous service</a:t>
            </a:r>
          </a:p>
        </p:txBody>
      </p:sp>
      <p:sp>
        <p:nvSpPr>
          <p:cNvPr id="15" name="TextBox 14">
            <a:extLst>
              <a:ext uri="{FF2B5EF4-FFF2-40B4-BE49-F238E27FC236}">
                <a16:creationId xmlns:a16="http://schemas.microsoft.com/office/drawing/2014/main" id="{EED46300-72D9-4BCC-84D2-F5B93ED24A75}"/>
              </a:ext>
            </a:extLst>
          </p:cNvPr>
          <p:cNvSpPr txBox="1"/>
          <p:nvPr/>
        </p:nvSpPr>
        <p:spPr>
          <a:xfrm>
            <a:off x="5150295" y="2348881"/>
            <a:ext cx="2880320" cy="307777"/>
          </a:xfrm>
          <a:prstGeom prst="rect">
            <a:avLst/>
          </a:prstGeom>
          <a:noFill/>
        </p:spPr>
        <p:txBody>
          <a:bodyPr wrap="square" rtlCol="0">
            <a:spAutoFit/>
          </a:bodyPr>
          <a:lstStyle/>
          <a:p>
            <a:r>
              <a:rPr lang="en-NZ" sz="1400" dirty="0"/>
              <a:t>Up to 52 weeks’ extended leave</a:t>
            </a:r>
          </a:p>
        </p:txBody>
      </p:sp>
      <p:sp>
        <p:nvSpPr>
          <p:cNvPr id="19" name="Freeform: Shape 18">
            <a:extLst>
              <a:ext uri="{FF2B5EF4-FFF2-40B4-BE49-F238E27FC236}">
                <a16:creationId xmlns:a16="http://schemas.microsoft.com/office/drawing/2014/main" id="{E12FD11D-CA0F-447F-B194-AF3B8C3FB9A4}"/>
              </a:ext>
            </a:extLst>
          </p:cNvPr>
          <p:cNvSpPr/>
          <p:nvPr/>
        </p:nvSpPr>
        <p:spPr>
          <a:xfrm>
            <a:off x="3475624" y="4230197"/>
            <a:ext cx="1004320" cy="134182"/>
          </a:xfrm>
          <a:custGeom>
            <a:avLst/>
            <a:gdLst>
              <a:gd name="connsiteX0" fmla="*/ 0 w 1259267"/>
              <a:gd name="connsiteY0" fmla="*/ 0 h 402422"/>
              <a:gd name="connsiteX1" fmla="*/ 707136 w 1259267"/>
              <a:gd name="connsiteY1" fmla="*/ 402336 h 402422"/>
              <a:gd name="connsiteX2" fmla="*/ 1207008 w 1259267"/>
              <a:gd name="connsiteY2" fmla="*/ 36576 h 402422"/>
              <a:gd name="connsiteX3" fmla="*/ 1219200 w 1259267"/>
              <a:gd name="connsiteY3" fmla="*/ 73152 h 402422"/>
            </a:gdLst>
            <a:ahLst/>
            <a:cxnLst>
              <a:cxn ang="0">
                <a:pos x="connsiteX0" y="connsiteY0"/>
              </a:cxn>
              <a:cxn ang="0">
                <a:pos x="connsiteX1" y="connsiteY1"/>
              </a:cxn>
              <a:cxn ang="0">
                <a:pos x="connsiteX2" y="connsiteY2"/>
              </a:cxn>
              <a:cxn ang="0">
                <a:pos x="connsiteX3" y="connsiteY3"/>
              </a:cxn>
            </a:cxnLst>
            <a:rect l="l" t="t" r="r" b="b"/>
            <a:pathLst>
              <a:path w="1259267" h="402422">
                <a:moveTo>
                  <a:pt x="0" y="0"/>
                </a:moveTo>
                <a:cubicBezTo>
                  <a:pt x="252984" y="198120"/>
                  <a:pt x="505968" y="396240"/>
                  <a:pt x="707136" y="402336"/>
                </a:cubicBezTo>
                <a:cubicBezTo>
                  <a:pt x="908304" y="408432"/>
                  <a:pt x="1121664" y="91440"/>
                  <a:pt x="1207008" y="36576"/>
                </a:cubicBezTo>
                <a:cubicBezTo>
                  <a:pt x="1292352" y="-18288"/>
                  <a:pt x="1255776" y="27432"/>
                  <a:pt x="1219200" y="73152"/>
                </a:cubicBezTo>
              </a:path>
            </a:pathLst>
          </a:custGeom>
          <a:noFill/>
          <a:ln w="381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0" name="Freeform: Shape 19">
            <a:extLst>
              <a:ext uri="{FF2B5EF4-FFF2-40B4-BE49-F238E27FC236}">
                <a16:creationId xmlns:a16="http://schemas.microsoft.com/office/drawing/2014/main" id="{C44D39C4-B606-4B4F-8136-B46059ACB483}"/>
              </a:ext>
            </a:extLst>
          </p:cNvPr>
          <p:cNvSpPr/>
          <p:nvPr/>
        </p:nvSpPr>
        <p:spPr>
          <a:xfrm>
            <a:off x="5150295" y="4263792"/>
            <a:ext cx="1004320" cy="134182"/>
          </a:xfrm>
          <a:custGeom>
            <a:avLst/>
            <a:gdLst>
              <a:gd name="connsiteX0" fmla="*/ 0 w 1259267"/>
              <a:gd name="connsiteY0" fmla="*/ 0 h 402422"/>
              <a:gd name="connsiteX1" fmla="*/ 707136 w 1259267"/>
              <a:gd name="connsiteY1" fmla="*/ 402336 h 402422"/>
              <a:gd name="connsiteX2" fmla="*/ 1207008 w 1259267"/>
              <a:gd name="connsiteY2" fmla="*/ 36576 h 402422"/>
              <a:gd name="connsiteX3" fmla="*/ 1219200 w 1259267"/>
              <a:gd name="connsiteY3" fmla="*/ 73152 h 402422"/>
            </a:gdLst>
            <a:ahLst/>
            <a:cxnLst>
              <a:cxn ang="0">
                <a:pos x="connsiteX0" y="connsiteY0"/>
              </a:cxn>
              <a:cxn ang="0">
                <a:pos x="connsiteX1" y="connsiteY1"/>
              </a:cxn>
              <a:cxn ang="0">
                <a:pos x="connsiteX2" y="connsiteY2"/>
              </a:cxn>
              <a:cxn ang="0">
                <a:pos x="connsiteX3" y="connsiteY3"/>
              </a:cxn>
            </a:cxnLst>
            <a:rect l="l" t="t" r="r" b="b"/>
            <a:pathLst>
              <a:path w="1259267" h="402422">
                <a:moveTo>
                  <a:pt x="0" y="0"/>
                </a:moveTo>
                <a:cubicBezTo>
                  <a:pt x="252984" y="198120"/>
                  <a:pt x="505968" y="396240"/>
                  <a:pt x="707136" y="402336"/>
                </a:cubicBezTo>
                <a:cubicBezTo>
                  <a:pt x="908304" y="408432"/>
                  <a:pt x="1121664" y="91440"/>
                  <a:pt x="1207008" y="36576"/>
                </a:cubicBezTo>
                <a:cubicBezTo>
                  <a:pt x="1292352" y="-18288"/>
                  <a:pt x="1255776" y="27432"/>
                  <a:pt x="1219200" y="73152"/>
                </a:cubicBezTo>
              </a:path>
            </a:pathLst>
          </a:custGeom>
          <a:noFill/>
          <a:ln w="381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1" name="Freeform: Shape 20">
            <a:extLst>
              <a:ext uri="{FF2B5EF4-FFF2-40B4-BE49-F238E27FC236}">
                <a16:creationId xmlns:a16="http://schemas.microsoft.com/office/drawing/2014/main" id="{2F0B2943-1F5E-4937-B8AB-BA5D3AD2513F}"/>
              </a:ext>
            </a:extLst>
          </p:cNvPr>
          <p:cNvSpPr/>
          <p:nvPr/>
        </p:nvSpPr>
        <p:spPr>
          <a:xfrm>
            <a:off x="7668343" y="4258909"/>
            <a:ext cx="493879" cy="148977"/>
          </a:xfrm>
          <a:custGeom>
            <a:avLst/>
            <a:gdLst>
              <a:gd name="connsiteX0" fmla="*/ 0 w 1259267"/>
              <a:gd name="connsiteY0" fmla="*/ 0 h 402422"/>
              <a:gd name="connsiteX1" fmla="*/ 707136 w 1259267"/>
              <a:gd name="connsiteY1" fmla="*/ 402336 h 402422"/>
              <a:gd name="connsiteX2" fmla="*/ 1207008 w 1259267"/>
              <a:gd name="connsiteY2" fmla="*/ 36576 h 402422"/>
              <a:gd name="connsiteX3" fmla="*/ 1219200 w 1259267"/>
              <a:gd name="connsiteY3" fmla="*/ 73152 h 402422"/>
            </a:gdLst>
            <a:ahLst/>
            <a:cxnLst>
              <a:cxn ang="0">
                <a:pos x="connsiteX0" y="connsiteY0"/>
              </a:cxn>
              <a:cxn ang="0">
                <a:pos x="connsiteX1" y="connsiteY1"/>
              </a:cxn>
              <a:cxn ang="0">
                <a:pos x="connsiteX2" y="connsiteY2"/>
              </a:cxn>
              <a:cxn ang="0">
                <a:pos x="connsiteX3" y="connsiteY3"/>
              </a:cxn>
            </a:cxnLst>
            <a:rect l="l" t="t" r="r" b="b"/>
            <a:pathLst>
              <a:path w="1259267" h="402422">
                <a:moveTo>
                  <a:pt x="0" y="0"/>
                </a:moveTo>
                <a:cubicBezTo>
                  <a:pt x="252984" y="198120"/>
                  <a:pt x="505968" y="396240"/>
                  <a:pt x="707136" y="402336"/>
                </a:cubicBezTo>
                <a:cubicBezTo>
                  <a:pt x="908304" y="408432"/>
                  <a:pt x="1121664" y="91440"/>
                  <a:pt x="1207008" y="36576"/>
                </a:cubicBezTo>
                <a:cubicBezTo>
                  <a:pt x="1292352" y="-18288"/>
                  <a:pt x="1255776" y="27432"/>
                  <a:pt x="1219200" y="73152"/>
                </a:cubicBezTo>
              </a:path>
            </a:pathLst>
          </a:custGeom>
          <a:noFill/>
          <a:ln w="381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2" name="TextBox 21">
            <a:extLst>
              <a:ext uri="{FF2B5EF4-FFF2-40B4-BE49-F238E27FC236}">
                <a16:creationId xmlns:a16="http://schemas.microsoft.com/office/drawing/2014/main" id="{D33E1609-BF8A-4BBA-8530-75EA953B5DA4}"/>
              </a:ext>
            </a:extLst>
          </p:cNvPr>
          <p:cNvSpPr txBox="1"/>
          <p:nvPr/>
        </p:nvSpPr>
        <p:spPr>
          <a:xfrm>
            <a:off x="1549895" y="4398687"/>
            <a:ext cx="2880320" cy="523220"/>
          </a:xfrm>
          <a:prstGeom prst="rect">
            <a:avLst/>
          </a:prstGeom>
          <a:noFill/>
        </p:spPr>
        <p:txBody>
          <a:bodyPr wrap="square" rtlCol="0">
            <a:spAutoFit/>
          </a:bodyPr>
          <a:lstStyle/>
          <a:p>
            <a:r>
              <a:rPr lang="en-NZ" sz="1400" dirty="0"/>
              <a:t>3 – month notice by employee of their intention to take PL</a:t>
            </a:r>
          </a:p>
        </p:txBody>
      </p:sp>
      <p:sp>
        <p:nvSpPr>
          <p:cNvPr id="23" name="TextBox 22">
            <a:extLst>
              <a:ext uri="{FF2B5EF4-FFF2-40B4-BE49-F238E27FC236}">
                <a16:creationId xmlns:a16="http://schemas.microsoft.com/office/drawing/2014/main" id="{00F803B0-D288-4954-860D-00C7ED32638F}"/>
              </a:ext>
            </a:extLst>
          </p:cNvPr>
          <p:cNvSpPr txBox="1"/>
          <p:nvPr/>
        </p:nvSpPr>
        <p:spPr>
          <a:xfrm>
            <a:off x="4710808" y="4397974"/>
            <a:ext cx="2073392" cy="738664"/>
          </a:xfrm>
          <a:prstGeom prst="rect">
            <a:avLst/>
          </a:prstGeom>
          <a:noFill/>
        </p:spPr>
        <p:txBody>
          <a:bodyPr wrap="square" rtlCol="0">
            <a:spAutoFit/>
          </a:bodyPr>
          <a:lstStyle/>
          <a:p>
            <a:r>
              <a:rPr lang="en-NZ" sz="1400" dirty="0"/>
              <a:t>Employee can return to work by giving 21 days’ notice, if criteria met.</a:t>
            </a:r>
          </a:p>
        </p:txBody>
      </p:sp>
      <p:sp>
        <p:nvSpPr>
          <p:cNvPr id="24" name="TextBox 23">
            <a:extLst>
              <a:ext uri="{FF2B5EF4-FFF2-40B4-BE49-F238E27FC236}">
                <a16:creationId xmlns:a16="http://schemas.microsoft.com/office/drawing/2014/main" id="{9D073099-09CE-4BC5-9FE3-B0891C824547}"/>
              </a:ext>
            </a:extLst>
          </p:cNvPr>
          <p:cNvSpPr txBox="1"/>
          <p:nvPr/>
        </p:nvSpPr>
        <p:spPr>
          <a:xfrm>
            <a:off x="6851000" y="4412842"/>
            <a:ext cx="2073392" cy="954107"/>
          </a:xfrm>
          <a:prstGeom prst="rect">
            <a:avLst/>
          </a:prstGeom>
          <a:noFill/>
        </p:spPr>
        <p:txBody>
          <a:bodyPr wrap="square" rtlCol="0">
            <a:spAutoFit/>
          </a:bodyPr>
          <a:lstStyle/>
          <a:p>
            <a:r>
              <a:rPr lang="en-NZ" sz="1400" dirty="0"/>
              <a:t>Employee has 21 days before returning to work to inform employer that they will return.</a:t>
            </a:r>
          </a:p>
        </p:txBody>
      </p:sp>
      <p:sp>
        <p:nvSpPr>
          <p:cNvPr id="25" name="Freeform: Shape 24">
            <a:extLst>
              <a:ext uri="{FF2B5EF4-FFF2-40B4-BE49-F238E27FC236}">
                <a16:creationId xmlns:a16="http://schemas.microsoft.com/office/drawing/2014/main" id="{4496BD70-9078-447C-8B96-D174A09247B5}"/>
              </a:ext>
            </a:extLst>
          </p:cNvPr>
          <p:cNvSpPr/>
          <p:nvPr/>
        </p:nvSpPr>
        <p:spPr>
          <a:xfrm>
            <a:off x="4211960" y="4992733"/>
            <a:ext cx="374880" cy="178218"/>
          </a:xfrm>
          <a:custGeom>
            <a:avLst/>
            <a:gdLst>
              <a:gd name="connsiteX0" fmla="*/ 0 w 1259267"/>
              <a:gd name="connsiteY0" fmla="*/ 0 h 402422"/>
              <a:gd name="connsiteX1" fmla="*/ 707136 w 1259267"/>
              <a:gd name="connsiteY1" fmla="*/ 402336 h 402422"/>
              <a:gd name="connsiteX2" fmla="*/ 1207008 w 1259267"/>
              <a:gd name="connsiteY2" fmla="*/ 36576 h 402422"/>
              <a:gd name="connsiteX3" fmla="*/ 1219200 w 1259267"/>
              <a:gd name="connsiteY3" fmla="*/ 73152 h 402422"/>
            </a:gdLst>
            <a:ahLst/>
            <a:cxnLst>
              <a:cxn ang="0">
                <a:pos x="connsiteX0" y="connsiteY0"/>
              </a:cxn>
              <a:cxn ang="0">
                <a:pos x="connsiteX1" y="connsiteY1"/>
              </a:cxn>
              <a:cxn ang="0">
                <a:pos x="connsiteX2" y="connsiteY2"/>
              </a:cxn>
              <a:cxn ang="0">
                <a:pos x="connsiteX3" y="connsiteY3"/>
              </a:cxn>
            </a:cxnLst>
            <a:rect l="l" t="t" r="r" b="b"/>
            <a:pathLst>
              <a:path w="1259267" h="402422">
                <a:moveTo>
                  <a:pt x="0" y="0"/>
                </a:moveTo>
                <a:cubicBezTo>
                  <a:pt x="252984" y="198120"/>
                  <a:pt x="505968" y="396240"/>
                  <a:pt x="707136" y="402336"/>
                </a:cubicBezTo>
                <a:cubicBezTo>
                  <a:pt x="908304" y="408432"/>
                  <a:pt x="1121664" y="91440"/>
                  <a:pt x="1207008" y="36576"/>
                </a:cubicBezTo>
                <a:cubicBezTo>
                  <a:pt x="1292352" y="-18288"/>
                  <a:pt x="1255776" y="27432"/>
                  <a:pt x="1219200" y="73152"/>
                </a:cubicBezTo>
              </a:path>
            </a:pathLst>
          </a:custGeom>
          <a:noFill/>
          <a:ln w="381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6" name="TextBox 25">
            <a:extLst>
              <a:ext uri="{FF2B5EF4-FFF2-40B4-BE49-F238E27FC236}">
                <a16:creationId xmlns:a16="http://schemas.microsoft.com/office/drawing/2014/main" id="{6402E06B-FBC2-48AC-80DB-B5BB353A925C}"/>
              </a:ext>
            </a:extLst>
          </p:cNvPr>
          <p:cNvSpPr txBox="1"/>
          <p:nvPr/>
        </p:nvSpPr>
        <p:spPr>
          <a:xfrm>
            <a:off x="946363" y="5137356"/>
            <a:ext cx="4087384" cy="523220"/>
          </a:xfrm>
          <a:prstGeom prst="rect">
            <a:avLst/>
          </a:prstGeom>
          <a:noFill/>
        </p:spPr>
        <p:txBody>
          <a:bodyPr wrap="square" rtlCol="0">
            <a:spAutoFit/>
          </a:bodyPr>
          <a:lstStyle/>
          <a:p>
            <a:r>
              <a:rPr lang="en-NZ" sz="1400" dirty="0"/>
              <a:t>21 – day notice by employer that employee is eligible for PL and whether their job can be kept open.</a:t>
            </a:r>
          </a:p>
        </p:txBody>
      </p:sp>
    </p:spTree>
    <p:extLst>
      <p:ext uri="{BB962C8B-B14F-4D97-AF65-F5344CB8AC3E}">
        <p14:creationId xmlns:p14="http://schemas.microsoft.com/office/powerpoint/2010/main" val="208051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548680"/>
            <a:ext cx="7772400" cy="1656184"/>
          </a:xfrm>
        </p:spPr>
        <p:txBody>
          <a:bodyPr>
            <a:normAutofit fontScale="85000" lnSpcReduction="20000"/>
          </a:bodyPr>
          <a:lstStyle/>
          <a:p>
            <a:pPr marL="98425" indent="-30163">
              <a:buNone/>
              <a:tabLst>
                <a:tab pos="98425" algn="l"/>
              </a:tabLst>
            </a:pPr>
            <a:r>
              <a:rPr lang="en-NZ" u="sng" dirty="0"/>
              <a:t>6 Month Employment Test</a:t>
            </a:r>
          </a:p>
          <a:p>
            <a:pPr marL="98425" indent="-30163">
              <a:buNone/>
              <a:tabLst>
                <a:tab pos="98425" algn="l"/>
              </a:tabLst>
            </a:pPr>
            <a:r>
              <a:rPr lang="en-NZ" u="sng" dirty="0"/>
              <a:t> </a:t>
            </a:r>
          </a:p>
          <a:p>
            <a:pPr marL="98425" indent="-30163">
              <a:buNone/>
              <a:tabLst>
                <a:tab pos="98425" algn="l"/>
              </a:tabLst>
            </a:pPr>
            <a:r>
              <a:rPr lang="en-NZ" dirty="0"/>
              <a:t>You must have worked for the same employer for an average of at least 10 hours a week for the </a:t>
            </a:r>
            <a:r>
              <a:rPr lang="en-NZ" b="1" dirty="0"/>
              <a:t>6</a:t>
            </a:r>
            <a:r>
              <a:rPr lang="en-NZ" dirty="0"/>
              <a:t> months just before your baby’s due date (or the date you assume responsibility for the care of a child under 6 years on a permanent basis). </a:t>
            </a:r>
            <a:endParaRPr lang="en-NZ" u="sng" dirty="0"/>
          </a:p>
        </p:txBody>
      </p:sp>
      <p:cxnSp>
        <p:nvCxnSpPr>
          <p:cNvPr id="4" name="Straight Connector 3">
            <a:extLst>
              <a:ext uri="{FF2B5EF4-FFF2-40B4-BE49-F238E27FC236}">
                <a16:creationId xmlns:a16="http://schemas.microsoft.com/office/drawing/2014/main" id="{443EE18E-8B4C-43F3-B25F-46B3F02B09D8}"/>
              </a:ext>
            </a:extLst>
          </p:cNvPr>
          <p:cNvCxnSpPr>
            <a:cxnSpLocks/>
          </p:cNvCxnSpPr>
          <p:nvPr/>
        </p:nvCxnSpPr>
        <p:spPr>
          <a:xfrm>
            <a:off x="986440" y="4073938"/>
            <a:ext cx="770708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DB6867E-D072-49C7-8E08-C60DE0441903}"/>
              </a:ext>
            </a:extLst>
          </p:cNvPr>
          <p:cNvCxnSpPr/>
          <p:nvPr/>
        </p:nvCxnSpPr>
        <p:spPr>
          <a:xfrm>
            <a:off x="986440" y="3749902"/>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58C3B9E-BDF0-43BE-8CD1-0F4F2C275BED}"/>
              </a:ext>
            </a:extLst>
          </p:cNvPr>
          <p:cNvCxnSpPr/>
          <p:nvPr/>
        </p:nvCxnSpPr>
        <p:spPr>
          <a:xfrm>
            <a:off x="4586840" y="3749902"/>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D0025C7-1B06-4E2C-95A6-431B0F411240}"/>
              </a:ext>
            </a:extLst>
          </p:cNvPr>
          <p:cNvCxnSpPr/>
          <p:nvPr/>
        </p:nvCxnSpPr>
        <p:spPr>
          <a:xfrm>
            <a:off x="8244408" y="3739990"/>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Arc 8">
            <a:extLst>
              <a:ext uri="{FF2B5EF4-FFF2-40B4-BE49-F238E27FC236}">
                <a16:creationId xmlns:a16="http://schemas.microsoft.com/office/drawing/2014/main" id="{1455788C-81F3-4CA4-8B7C-D90539AA926D}"/>
              </a:ext>
            </a:extLst>
          </p:cNvPr>
          <p:cNvSpPr/>
          <p:nvPr/>
        </p:nvSpPr>
        <p:spPr>
          <a:xfrm>
            <a:off x="7457224" y="2960293"/>
            <a:ext cx="735000" cy="1113645"/>
          </a:xfrm>
          <a:prstGeom prst="arc">
            <a:avLst>
              <a:gd name="adj1" fmla="val 10753136"/>
              <a:gd name="adj2" fmla="val 24206"/>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4" name="TextBox 13">
            <a:extLst>
              <a:ext uri="{FF2B5EF4-FFF2-40B4-BE49-F238E27FC236}">
                <a16:creationId xmlns:a16="http://schemas.microsoft.com/office/drawing/2014/main" id="{98E0F3C3-B422-4FC7-8EF4-F0CF473126FD}"/>
              </a:ext>
            </a:extLst>
          </p:cNvPr>
          <p:cNvSpPr txBox="1"/>
          <p:nvPr/>
        </p:nvSpPr>
        <p:spPr>
          <a:xfrm>
            <a:off x="4710808" y="4397974"/>
            <a:ext cx="2073392" cy="738664"/>
          </a:xfrm>
          <a:prstGeom prst="rect">
            <a:avLst/>
          </a:prstGeom>
          <a:noFill/>
        </p:spPr>
        <p:txBody>
          <a:bodyPr wrap="square" rtlCol="0">
            <a:spAutoFit/>
          </a:bodyPr>
          <a:lstStyle/>
          <a:p>
            <a:r>
              <a:rPr lang="en-NZ" sz="1400" dirty="0"/>
              <a:t>Employee has worked 6 up to 12 months continuous employment</a:t>
            </a:r>
          </a:p>
        </p:txBody>
      </p:sp>
      <p:sp>
        <p:nvSpPr>
          <p:cNvPr id="15" name="TextBox 14">
            <a:extLst>
              <a:ext uri="{FF2B5EF4-FFF2-40B4-BE49-F238E27FC236}">
                <a16:creationId xmlns:a16="http://schemas.microsoft.com/office/drawing/2014/main" id="{05BBE1FF-EE8B-4F18-8FC5-CC28351CD8AB}"/>
              </a:ext>
            </a:extLst>
          </p:cNvPr>
          <p:cNvSpPr txBox="1"/>
          <p:nvPr/>
        </p:nvSpPr>
        <p:spPr>
          <a:xfrm>
            <a:off x="7278080" y="4551862"/>
            <a:ext cx="1321904" cy="1169551"/>
          </a:xfrm>
          <a:prstGeom prst="rect">
            <a:avLst/>
          </a:prstGeom>
          <a:noFill/>
        </p:spPr>
        <p:txBody>
          <a:bodyPr wrap="square" rtlCol="0">
            <a:spAutoFit/>
          </a:bodyPr>
          <a:lstStyle/>
          <a:p>
            <a:r>
              <a:rPr lang="en-NZ" sz="1400" dirty="0"/>
              <a:t>22 weeks paid by the government through IRD</a:t>
            </a:r>
          </a:p>
          <a:p>
            <a:endParaRPr lang="en-NZ" sz="1400" dirty="0"/>
          </a:p>
        </p:txBody>
      </p:sp>
      <p:cxnSp>
        <p:nvCxnSpPr>
          <p:cNvPr id="18" name="Straight Connector 17">
            <a:extLst>
              <a:ext uri="{FF2B5EF4-FFF2-40B4-BE49-F238E27FC236}">
                <a16:creationId xmlns:a16="http://schemas.microsoft.com/office/drawing/2014/main" id="{108E2ECF-A9D9-4836-A4E0-FA6C539097E3}"/>
              </a:ext>
            </a:extLst>
          </p:cNvPr>
          <p:cNvCxnSpPr/>
          <p:nvPr/>
        </p:nvCxnSpPr>
        <p:spPr>
          <a:xfrm>
            <a:off x="7380312" y="3749902"/>
            <a:ext cx="0" cy="6480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Arc 18">
            <a:extLst>
              <a:ext uri="{FF2B5EF4-FFF2-40B4-BE49-F238E27FC236}">
                <a16:creationId xmlns:a16="http://schemas.microsoft.com/office/drawing/2014/main" id="{FE9E9AFD-98B2-4A54-9E78-E3C40E71199B}"/>
              </a:ext>
            </a:extLst>
          </p:cNvPr>
          <p:cNvSpPr/>
          <p:nvPr/>
        </p:nvSpPr>
        <p:spPr>
          <a:xfrm>
            <a:off x="4796408" y="3066107"/>
            <a:ext cx="2575216" cy="1365018"/>
          </a:xfrm>
          <a:prstGeom prst="arc">
            <a:avLst>
              <a:gd name="adj1" fmla="val 10753136"/>
              <a:gd name="adj2" fmla="val 24206"/>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Tree>
    <p:extLst>
      <p:ext uri="{BB962C8B-B14F-4D97-AF65-F5344CB8AC3E}">
        <p14:creationId xmlns:p14="http://schemas.microsoft.com/office/powerpoint/2010/main" val="1654054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Types of parental leave</a:t>
            </a:r>
          </a:p>
        </p:txBody>
      </p:sp>
      <p:sp>
        <p:nvSpPr>
          <p:cNvPr id="3" name="Content Placeholder 2"/>
          <p:cNvSpPr>
            <a:spLocks noGrp="1"/>
          </p:cNvSpPr>
          <p:nvPr>
            <p:ph idx="1"/>
          </p:nvPr>
        </p:nvSpPr>
        <p:spPr>
          <a:xfrm>
            <a:off x="685800" y="1268760"/>
            <a:ext cx="7772400" cy="3124943"/>
          </a:xfrm>
        </p:spPr>
        <p:txBody>
          <a:bodyPr/>
          <a:lstStyle/>
          <a:p>
            <a:r>
              <a:rPr lang="en-NZ" dirty="0"/>
              <a:t>Special leave</a:t>
            </a:r>
          </a:p>
          <a:p>
            <a:r>
              <a:rPr lang="en-NZ" dirty="0"/>
              <a:t>Primary carer leave</a:t>
            </a:r>
          </a:p>
          <a:p>
            <a:r>
              <a:rPr lang="en-NZ" dirty="0"/>
              <a:t>Partner’s leave</a:t>
            </a:r>
          </a:p>
          <a:p>
            <a:r>
              <a:rPr lang="en-NZ" dirty="0"/>
              <a:t>Extended leave</a:t>
            </a:r>
          </a:p>
          <a:p>
            <a:r>
              <a:rPr lang="en-NZ" dirty="0"/>
              <a:t>Negotiated carer leave</a:t>
            </a:r>
          </a:p>
          <a:p>
            <a:endParaRPr lang="en-NZ" dirty="0"/>
          </a:p>
          <a:p>
            <a:r>
              <a:rPr lang="en-NZ" dirty="0"/>
              <a:t>NOTE: All leave must be taken in the first year after the birth or adoption.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4289" y="4046392"/>
            <a:ext cx="1440160" cy="2117424"/>
          </a:xfrm>
          <a:prstGeom prst="rect">
            <a:avLst/>
          </a:prstGeom>
        </p:spPr>
      </p:pic>
    </p:spTree>
    <p:extLst>
      <p:ext uri="{BB962C8B-B14F-4D97-AF65-F5344CB8AC3E}">
        <p14:creationId xmlns:p14="http://schemas.microsoft.com/office/powerpoint/2010/main" val="3945822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Special leave</a:t>
            </a:r>
          </a:p>
        </p:txBody>
      </p:sp>
      <p:sp>
        <p:nvSpPr>
          <p:cNvPr id="3" name="Content Placeholder 2"/>
          <p:cNvSpPr>
            <a:spLocks noGrp="1"/>
          </p:cNvSpPr>
          <p:nvPr>
            <p:ph idx="1"/>
          </p:nvPr>
        </p:nvSpPr>
        <p:spPr/>
        <p:txBody>
          <a:bodyPr/>
          <a:lstStyle/>
          <a:p>
            <a:pPr marL="68580" indent="0">
              <a:buNone/>
            </a:pPr>
            <a:r>
              <a:rPr lang="en-NZ" dirty="0"/>
              <a:t>Prior to taking primary carer leave, female employees who are pregnant can take up to 10 days </a:t>
            </a:r>
            <a:r>
              <a:rPr lang="en-NZ" u="sng" dirty="0"/>
              <a:t>unpaid</a:t>
            </a:r>
            <a:r>
              <a:rPr lang="en-NZ" dirty="0"/>
              <a:t> special leave for reasons relating to her pregnancy.</a:t>
            </a:r>
          </a:p>
          <a:p>
            <a:pPr marL="68580" indent="0">
              <a:buNone/>
            </a:pPr>
            <a:r>
              <a:rPr lang="en-NZ" dirty="0"/>
              <a:t>Such as attending;</a:t>
            </a:r>
          </a:p>
          <a:p>
            <a:r>
              <a:rPr lang="en-NZ" dirty="0"/>
              <a:t>Antenatal classes</a:t>
            </a:r>
          </a:p>
          <a:p>
            <a:r>
              <a:rPr lang="en-NZ" dirty="0"/>
              <a:t>Doctors appointments</a:t>
            </a:r>
          </a:p>
          <a:p>
            <a:r>
              <a:rPr lang="en-NZ" dirty="0"/>
              <a:t>Midwife appointments</a:t>
            </a:r>
          </a:p>
          <a:p>
            <a:r>
              <a:rPr lang="en-NZ" dirty="0"/>
              <a:t>Scans</a:t>
            </a:r>
          </a:p>
          <a:p>
            <a:pPr marL="68580" indent="0">
              <a:buNone/>
            </a:pPr>
            <a:r>
              <a:rPr lang="en-NZ" dirty="0"/>
              <a:t>	</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r="10850"/>
          <a:stretch/>
        </p:blipFill>
        <p:spPr>
          <a:xfrm>
            <a:off x="6660232" y="3212976"/>
            <a:ext cx="1598747" cy="2419350"/>
          </a:xfrm>
          <a:prstGeom prst="rect">
            <a:avLst/>
          </a:prstGeom>
        </p:spPr>
      </p:pic>
    </p:spTree>
    <p:extLst>
      <p:ext uri="{BB962C8B-B14F-4D97-AF65-F5344CB8AC3E}">
        <p14:creationId xmlns:p14="http://schemas.microsoft.com/office/powerpoint/2010/main" val="31994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Primary Carer leave</a:t>
            </a:r>
          </a:p>
        </p:txBody>
      </p:sp>
      <p:sp>
        <p:nvSpPr>
          <p:cNvPr id="3" name="Content Placeholder 2"/>
          <p:cNvSpPr>
            <a:spLocks noGrp="1"/>
          </p:cNvSpPr>
          <p:nvPr>
            <p:ph idx="1"/>
          </p:nvPr>
        </p:nvSpPr>
        <p:spPr/>
        <p:txBody>
          <a:bodyPr>
            <a:normAutofit/>
          </a:bodyPr>
          <a:lstStyle/>
          <a:p>
            <a:r>
              <a:rPr lang="en-NZ" dirty="0"/>
              <a:t>Is available to female employees who are having a baby or;</a:t>
            </a:r>
          </a:p>
          <a:p>
            <a:pPr marL="68580" indent="0">
              <a:buNone/>
            </a:pPr>
            <a:endParaRPr lang="en-NZ" dirty="0"/>
          </a:p>
          <a:p>
            <a:r>
              <a:rPr lang="en-NZ" dirty="0"/>
              <a:t>Her spouse or partner if he or she has all or part of the birth mother’s parental leave payment transferred to them, and</a:t>
            </a:r>
          </a:p>
          <a:p>
            <a:pPr marL="68580" indent="0">
              <a:buNone/>
            </a:pPr>
            <a:endParaRPr lang="en-NZ" dirty="0"/>
          </a:p>
          <a:p>
            <a:r>
              <a:rPr lang="en-NZ" dirty="0"/>
              <a:t>Employees who are going to have the primary responsibility for the care, development and upbringing of a child under 6 years on a permanent basis.  It does not include temporary arrangements such as fostering children.</a:t>
            </a:r>
          </a:p>
        </p:txBody>
      </p:sp>
    </p:spTree>
    <p:extLst>
      <p:ext uri="{BB962C8B-B14F-4D97-AF65-F5344CB8AC3E}">
        <p14:creationId xmlns:p14="http://schemas.microsoft.com/office/powerpoint/2010/main" val="89034894"/>
      </p:ext>
    </p:extLst>
  </p:cSld>
  <p:clrMapOvr>
    <a:masterClrMapping/>
  </p:clrMapOvr>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TC101859862[[fn=Urban Pop]]</Template>
  <TotalTime>16513</TotalTime>
  <Words>3204</Words>
  <Application>Microsoft Office PowerPoint</Application>
  <PresentationFormat>On-screen Show (4:3)</PresentationFormat>
  <Paragraphs>295</Paragraphs>
  <Slides>42</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Gill Sans MT</vt:lpstr>
      <vt:lpstr>Wingdings 3</vt:lpstr>
      <vt:lpstr>Urban Pop</vt:lpstr>
      <vt:lpstr>PARENTAL LEAVE AND THE EMPLOYMENT PROTECTION ACT 1987   </vt:lpstr>
      <vt:lpstr>Structure of presentation</vt:lpstr>
      <vt:lpstr>Purpose</vt:lpstr>
      <vt:lpstr>Eligibility FOR parental leave</vt:lpstr>
      <vt:lpstr>PowerPoint Presentation</vt:lpstr>
      <vt:lpstr>PowerPoint Presentation</vt:lpstr>
      <vt:lpstr>Types of parental leave</vt:lpstr>
      <vt:lpstr>Special leave</vt:lpstr>
      <vt:lpstr>Primary Carer leave</vt:lpstr>
      <vt:lpstr>PowerPoint Presentation</vt:lpstr>
      <vt:lpstr>Early Primary carer leave</vt:lpstr>
      <vt:lpstr>Partners leave</vt:lpstr>
      <vt:lpstr>Partner’s leave – time frames</vt:lpstr>
      <vt:lpstr>Extended leave</vt:lpstr>
      <vt:lpstr>Starting extended leave</vt:lpstr>
      <vt:lpstr>Ending extended leave</vt:lpstr>
      <vt:lpstr>PowerPoint Presentation</vt:lpstr>
      <vt:lpstr>PowerPoint Presentation</vt:lpstr>
      <vt:lpstr>Negotiated carer leave</vt:lpstr>
      <vt:lpstr>Keeping in touch days (KIT)</vt:lpstr>
      <vt:lpstr>Introduction of “keeping in touch days”</vt:lpstr>
      <vt:lpstr>KEEPING IN TOUCH WHILE RECEIVING PRE TERM PAYMENT</vt:lpstr>
      <vt:lpstr>Miscarriage, still birth and neonatal death</vt:lpstr>
      <vt:lpstr>Coming back to work early</vt:lpstr>
      <vt:lpstr>PowerPoint Presentation</vt:lpstr>
      <vt:lpstr>Helpful Information</vt:lpstr>
      <vt:lpstr>PowerPoint Presentation</vt:lpstr>
      <vt:lpstr>Annual leave payments</vt:lpstr>
      <vt:lpstr>Payroll scenarios to deal with…</vt:lpstr>
      <vt:lpstr>Employee takes leave owing to them and then takes parental leave </vt:lpstr>
      <vt:lpstr>Employee returns to work and then takes annual leave.</vt:lpstr>
      <vt:lpstr>What happens when an employee becomes entitled to annual leave while on parental leave?</vt:lpstr>
      <vt:lpstr>annual leave that was outstanding prior to going on parental leave.</vt:lpstr>
      <vt:lpstr>Payment of leave that has been earned while on parental leave or in the 12 months following. </vt:lpstr>
      <vt:lpstr>How is annual leave calculated after a period of parental leave?</vt:lpstr>
      <vt:lpstr>What happens to annual leave entitlement if the employee doesn’t return to work after parental leave?</vt:lpstr>
      <vt:lpstr>What happens to the annual leave rate if the employee has worked “keeping in touch” hours?</vt:lpstr>
      <vt:lpstr>PowerPoint Presentation</vt:lpstr>
      <vt:lpstr>PowerPoint Presentation</vt:lpstr>
      <vt:lpstr>Annual leave earned while on parental leave.</vt:lpstr>
      <vt:lpstr>Administration of applications</vt:lpstr>
      <vt:lpstr>When employee applies for parental leave</vt:lpstr>
    </vt:vector>
  </TitlesOfParts>
  <Company>Datacom Systems Victoria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PAYROLL</dc:title>
  <dc:creator>Kerryn Douglas</dc:creator>
  <cp:lastModifiedBy>Warick Heads</cp:lastModifiedBy>
  <cp:revision>676</cp:revision>
  <cp:lastPrinted>2018-10-02T18:59:30Z</cp:lastPrinted>
  <dcterms:created xsi:type="dcterms:W3CDTF">2014-09-30T22:32:05Z</dcterms:created>
  <dcterms:modified xsi:type="dcterms:W3CDTF">2018-10-08T01:08:28Z</dcterms:modified>
</cp:coreProperties>
</file>