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5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1" r:id="rId3"/>
    <p:sldId id="263" r:id="rId4"/>
    <p:sldId id="260" r:id="rId5"/>
    <p:sldId id="266" r:id="rId6"/>
    <p:sldId id="262" r:id="rId7"/>
    <p:sldId id="269" r:id="rId8"/>
    <p:sldId id="270" r:id="rId9"/>
    <p:sldId id="274" r:id="rId10"/>
  </p:sldIdLst>
  <p:sldSz cx="9144000" cy="6858000" type="screen4x3"/>
  <p:notesSz cx="6865938" cy="9998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291" autoAdjust="0"/>
  </p:normalViewPr>
  <p:slideViewPr>
    <p:cSldViewPr snapToGrid="0">
      <p:cViewPr varScale="1">
        <p:scale>
          <a:sx n="68" d="100"/>
          <a:sy n="68" d="100"/>
        </p:scale>
        <p:origin x="1470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02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501640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en-NZ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9109" y="0"/>
            <a:ext cx="2975240" cy="501640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fld id="{C97ACBB4-58BC-423F-A99D-EB4AD1758E9C}" type="datetimeFigureOut">
              <a:rPr lang="en-NZ" smtClean="0"/>
              <a:t>5/10/2018</a:t>
            </a:fld>
            <a:endParaRPr lang="en-N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96437"/>
            <a:ext cx="2975240" cy="501639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en-N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9109" y="9496437"/>
            <a:ext cx="2975240" cy="501639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83713E2C-321A-4D4C-8550-59D2A5F3F31C}" type="slidenum">
              <a:rPr lang="en-NZ" smtClean="0"/>
              <a:t>‹#›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7752943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501640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9109" y="0"/>
            <a:ext cx="2975240" cy="501640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fld id="{971B8520-526F-475C-AF0B-D7D57EB5FC86}" type="datetimeFigureOut">
              <a:rPr lang="en-NZ" smtClean="0"/>
              <a:t>5/10/2018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1249363"/>
            <a:ext cx="4497388" cy="3375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9" tIns="48180" rIns="96359" bIns="4818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594" y="4811574"/>
            <a:ext cx="5492750" cy="3936742"/>
          </a:xfrm>
          <a:prstGeom prst="rect">
            <a:avLst/>
          </a:prstGeom>
        </p:spPr>
        <p:txBody>
          <a:bodyPr vert="horz" lIns="96359" tIns="48180" rIns="96359" bIns="4818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96437"/>
            <a:ext cx="2975240" cy="501639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9109" y="9496437"/>
            <a:ext cx="2975240" cy="501639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9AA89E90-64D0-4310-B17D-12FEAA167C9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44138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A89E90-64D0-4310-B17D-12FEAA167C96}" type="slidenum">
              <a:rPr lang="en-NZ" smtClean="0"/>
              <a:t>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244963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A89E90-64D0-4310-B17D-12FEAA167C96}" type="slidenum">
              <a:rPr lang="en-NZ" smtClean="0"/>
              <a:t>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117855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A89E90-64D0-4310-B17D-12FEAA167C96}" type="slidenum">
              <a:rPr lang="en-NZ" smtClean="0"/>
              <a:t>3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305068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A89E90-64D0-4310-B17D-12FEAA167C96}" type="slidenum">
              <a:rPr lang="en-NZ" smtClean="0"/>
              <a:t>4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421970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A89E90-64D0-4310-B17D-12FEAA167C96}" type="slidenum">
              <a:rPr lang="en-NZ" smtClean="0"/>
              <a:t>5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056770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A89E90-64D0-4310-B17D-12FEAA167C96}" type="slidenum">
              <a:rPr lang="en-NZ" smtClean="0"/>
              <a:t>6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568604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A89E90-64D0-4310-B17D-12FEAA167C96}" type="slidenum">
              <a:rPr lang="en-NZ" smtClean="0"/>
              <a:t>7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815942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A89E90-64D0-4310-B17D-12FEAA167C96}" type="slidenum">
              <a:rPr lang="en-NZ" smtClean="0"/>
              <a:t>8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073793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A89E90-64D0-4310-B17D-12FEAA167C96}" type="slidenum">
              <a:rPr lang="en-NZ" smtClean="0"/>
              <a:t>9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479260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smtClean="0"/>
              <a:t>10/5/2018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0583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smtClean="0"/>
              <a:t>10/5/2018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313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smtClean="0"/>
              <a:t>10/5/2018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912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smtClean="0"/>
              <a:t>10/5/2018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283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smtClean="0"/>
              <a:t>10/5/2018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2174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smtClean="0"/>
              <a:t>10/5/2018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10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smtClean="0"/>
              <a:t>10/5/2018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924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smtClean="0"/>
              <a:t>10/5/2018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049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smtClean="0"/>
              <a:t>10/5/2018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433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smtClean="0"/>
              <a:t>10/5/2018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931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smtClean="0"/>
              <a:t>10/5/2018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467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9144001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smtClean="0"/>
              <a:t>10/5/2018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7124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slide" Target="slide40.xml"/><Relationship Id="rId4" Type="http://schemas.openxmlformats.org/officeDocument/2006/relationships/image" Target="../media/image6.pn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9325" y="1002141"/>
            <a:ext cx="8046076" cy="3631841"/>
          </a:xfrm>
        </p:spPr>
        <p:txBody>
          <a:bodyPr>
            <a:normAutofit fontScale="90000"/>
          </a:bodyPr>
          <a:lstStyle/>
          <a:p>
            <a:br>
              <a:rPr lang="en-NZ" sz="27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NZ" sz="27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NZ" sz="27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NZ" sz="27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NZ" sz="27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NZ" sz="2700" b="1" dirty="0">
                <a:latin typeface="Arial" panose="020B0604020202020204" pitchFamily="34" charset="0"/>
                <a:cs typeface="Arial" panose="020B0604020202020204" pitchFamily="34" charset="0"/>
              </a:rPr>
              <a:t>Barbara Houlbrooke</a:t>
            </a:r>
            <a:br>
              <a:rPr lang="en-NZ" sz="27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NZ" sz="2700" b="1" dirty="0">
                <a:latin typeface="Arial" panose="020B0604020202020204" pitchFamily="34" charset="0"/>
                <a:cs typeface="Arial" panose="020B0604020202020204" pitchFamily="34" charset="0"/>
              </a:rPr>
              <a:t>Payroll &amp; HRIS Consultant</a:t>
            </a:r>
            <a:br>
              <a:rPr lang="en-NZ" sz="27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NZ" sz="27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NZ" sz="225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NZ" sz="225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NZ" sz="225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NZ" sz="225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NZ" sz="225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NZ" sz="2250" dirty="0">
                <a:latin typeface="+mn-lt"/>
              </a:rPr>
            </a:br>
            <a:endParaRPr lang="en-NZ" sz="2250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9325" y="4733987"/>
            <a:ext cx="7834413" cy="1343255"/>
          </a:xfrm>
        </p:spPr>
        <p:txBody>
          <a:bodyPr>
            <a:noAutofit/>
          </a:bodyPr>
          <a:lstStyle/>
          <a:p>
            <a:r>
              <a:rPr lang="en-NZ" sz="2800" b="1" dirty="0">
                <a:latin typeface="Arial" panose="020B0604020202020204" pitchFamily="34" charset="0"/>
                <a:cs typeface="Arial" panose="020B0604020202020204" pitchFamily="34" charset="0"/>
              </a:rPr>
              <a:t>Changing Work Patterns &amp; holidays Act Compliance</a:t>
            </a:r>
          </a:p>
        </p:txBody>
      </p:sp>
      <p:pic>
        <p:nvPicPr>
          <p:cNvPr id="4" name="Picture 3" descr="C:\Users\Barbara\Documents\11403-Houlbrooke-Logo-small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07311" y="406874"/>
            <a:ext cx="2396428" cy="1381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418" y="2818058"/>
            <a:ext cx="3193256" cy="957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361264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sz="3200" b="1" dirty="0">
                <a:latin typeface="Arial" panose="020B0604020202020204" pitchFamily="34" charset="0"/>
                <a:cs typeface="Arial" panose="020B0604020202020204" pitchFamily="34" charset="0"/>
              </a:rPr>
              <a:t>Work Pattern Considerations</a:t>
            </a:r>
            <a:br>
              <a:rPr lang="en-NZ" sz="27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NZ" sz="27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2378" y="2204266"/>
            <a:ext cx="7788944" cy="3768203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NZ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NZ" sz="2400" dirty="0">
                <a:latin typeface="Arial" panose="020B0604020202020204" pitchFamily="34" charset="0"/>
                <a:cs typeface="Arial" panose="020B0604020202020204" pitchFamily="34" charset="0"/>
              </a:rPr>
              <a:t>Contract, Roster/Schedule, Actuals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sz="2400" dirty="0">
                <a:latin typeface="Arial" panose="020B0604020202020204" pitchFamily="34" charset="0"/>
                <a:cs typeface="Arial" panose="020B0604020202020204" pitchFamily="34" charset="0"/>
              </a:rPr>
              <a:t> Permanent, Temporary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sz="2400" dirty="0">
                <a:latin typeface="Arial" panose="020B0604020202020204" pitchFamily="34" charset="0"/>
                <a:cs typeface="Arial" panose="020B0604020202020204" pitchFamily="34" charset="0"/>
              </a:rPr>
              <a:t> Employee agreement and good faith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sz="2400" dirty="0">
                <a:latin typeface="Arial" panose="020B0604020202020204" pitchFamily="34" charset="0"/>
                <a:cs typeface="Arial" panose="020B0604020202020204" pitchFamily="34" charset="0"/>
              </a:rPr>
              <a:t> Who is responsible for determining work patterns?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sz="2400" dirty="0">
                <a:latin typeface="Arial" panose="020B0604020202020204" pitchFamily="34" charset="0"/>
                <a:cs typeface="Arial" panose="020B0604020202020204" pitchFamily="34" charset="0"/>
              </a:rPr>
              <a:t> Who is responsible for maintaining compliance?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sz="2400" dirty="0">
                <a:latin typeface="Arial" panose="020B0604020202020204" pitchFamily="34" charset="0"/>
                <a:cs typeface="Arial" panose="020B0604020202020204" pitchFamily="34" charset="0"/>
              </a:rPr>
              <a:t> How does payroll know?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8072" y="188256"/>
            <a:ext cx="1613250" cy="156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0380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sz="3200" b="1" dirty="0">
                <a:latin typeface="Arial" panose="020B0604020202020204" pitchFamily="34" charset="0"/>
                <a:cs typeface="Arial" panose="020B0604020202020204" pitchFamily="34" charset="0"/>
              </a:rPr>
              <a:t>Work Pattern Types</a:t>
            </a:r>
            <a:br>
              <a:rPr lang="en-NZ" sz="27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NZ" sz="27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2014547"/>
            <a:ext cx="7816074" cy="402336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NZ" sz="2400" dirty="0">
                <a:latin typeface="Arial" panose="020B0604020202020204" pitchFamily="34" charset="0"/>
                <a:cs typeface="Arial" panose="020B0604020202020204" pitchFamily="34" charset="0"/>
              </a:rPr>
              <a:t> Predictable and Fits 7 day cycle – 8 hours per day Monday to Friday – Entitlement 20 days</a:t>
            </a:r>
          </a:p>
          <a:p>
            <a:pPr marL="0" indent="0">
              <a:buNone/>
            </a:pPr>
            <a:endParaRPr lang="en-NZ" sz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NZ" sz="2400" dirty="0">
                <a:latin typeface="Arial" panose="020B0604020202020204" pitchFamily="34" charset="0"/>
                <a:cs typeface="Arial" panose="020B0604020202020204" pitchFamily="34" charset="0"/>
              </a:rPr>
              <a:t> Predictable but not 7 day cycle – 12 hours per day 4 on 4 off – average 42 hours per week over 3.5 days – Entitlement 14 days but will this provide 4 weeks off – provide 16 days</a:t>
            </a:r>
          </a:p>
          <a:p>
            <a:pPr marL="0" indent="0">
              <a:buNone/>
            </a:pPr>
            <a:endParaRPr lang="en-NZ" sz="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NZ" sz="2400" dirty="0">
                <a:latin typeface="Arial" panose="020B0604020202020204" pitchFamily="34" charset="0"/>
                <a:cs typeface="Arial" panose="020B0604020202020204" pitchFamily="34" charset="0"/>
              </a:rPr>
              <a:t> Unpredictable Up Front – need basis – contract hours and level of variance around this – agreement with employee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5573" y="178231"/>
            <a:ext cx="1350893" cy="1405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6821375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sz="3200" b="1" dirty="0">
                <a:latin typeface="Arial" panose="020B0604020202020204" pitchFamily="34" charset="0"/>
                <a:cs typeface="Arial" panose="020B0604020202020204" pitchFamily="34" charset="0"/>
              </a:rPr>
              <a:t>Change in Work Pattern</a:t>
            </a:r>
            <a:br>
              <a:rPr lang="en-NZ" sz="27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NZ" sz="27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sz="2400" dirty="0">
                <a:latin typeface="Arial" panose="020B0604020202020204" pitchFamily="34" charset="0"/>
                <a:cs typeface="Arial" panose="020B0604020202020204" pitchFamily="34" charset="0"/>
              </a:rPr>
              <a:t>Example: </a:t>
            </a:r>
          </a:p>
          <a:p>
            <a:r>
              <a:rPr lang="en-NZ" sz="2400" dirty="0">
                <a:latin typeface="Arial" panose="020B0604020202020204" pitchFamily="34" charset="0"/>
                <a:cs typeface="Arial" panose="020B0604020202020204" pitchFamily="34" charset="0"/>
              </a:rPr>
              <a:t>Worker FT 40 hours per week, 5 days = 20 days AL</a:t>
            </a:r>
          </a:p>
          <a:p>
            <a:pPr marL="0" indent="0">
              <a:spcBef>
                <a:spcPts val="0"/>
              </a:spcBef>
              <a:buNone/>
            </a:pPr>
            <a:endParaRPr lang="en-N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NZ" sz="2400" dirty="0">
                <a:latin typeface="Arial" panose="020B0604020202020204" pitchFamily="34" charset="0"/>
                <a:cs typeface="Arial" panose="020B0604020202020204" pitchFamily="34" charset="0"/>
              </a:rPr>
              <a:t> Changes to 20 hours, 5 days part way through year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sz="2400" dirty="0">
                <a:latin typeface="Arial" panose="020B0604020202020204" pitchFamily="34" charset="0"/>
                <a:cs typeface="Arial" panose="020B0604020202020204" pitchFamily="34" charset="0"/>
              </a:rPr>
              <a:t> What is the entitlement on their next anniversary?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sz="2400" dirty="0">
                <a:latin typeface="Arial" panose="020B0604020202020204" pitchFamily="34" charset="0"/>
                <a:cs typeface="Arial" panose="020B0604020202020204" pitchFamily="34" charset="0"/>
              </a:rPr>
              <a:t> What is the effect on the Average Rate?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sz="2400" dirty="0">
                <a:latin typeface="Arial" panose="020B0604020202020204" pitchFamily="34" charset="0"/>
                <a:cs typeface="Arial" panose="020B0604020202020204" pitchFamily="34" charset="0"/>
              </a:rPr>
              <a:t> How will the leave balance change?</a:t>
            </a:r>
          </a:p>
          <a:p>
            <a:endParaRPr lang="en-NZ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9926" y="4387764"/>
            <a:ext cx="1834074" cy="1834074"/>
          </a:xfrm>
          <a:prstGeom prst="rect">
            <a:avLst/>
          </a:prstGeom>
        </p:spPr>
      </p:pic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6" name="Slide Zoom 5">
                <a:extLst>
                  <a:ext uri="{FF2B5EF4-FFF2-40B4-BE49-F238E27FC236}">
                    <a16:creationId xmlns:a16="http://schemas.microsoft.com/office/drawing/2014/main" id="{9CC5AA81-FC58-4E3D-BAB4-74BFDDCD2000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263062082"/>
                  </p:ext>
                </p:extLst>
              </p:nvPr>
            </p:nvGraphicFramePr>
            <p:xfrm>
              <a:off x="-4026877" y="2445270"/>
              <a:ext cx="2286000" cy="1714500"/>
            </p:xfrm>
            <a:graphic>
              <a:graphicData uri="http://schemas.microsoft.com/office/powerpoint/2016/slidezoom">
                <pslz:sldZm>
                  <pslz:sldZmObj sldId="258" cId="386682566">
                    <pslz:zmPr id="{B7842E63-BCFF-4A06-998D-25499E281A26}" returnToParent="0" transitionDur="1000">
                      <p166:blipFill xmlns:p166="http://schemas.microsoft.com/office/powerpoint/2016/6/main">
                        <a:blip r:embed="rId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2286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6" name="Slide Zoom 5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9CC5AA81-FC58-4E3D-BAB4-74BFDDCD2000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-4026877" y="2445270"/>
                <a:ext cx="2286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773374931"/>
      </p:ext>
    </p:extLst>
  </p:cSld>
  <p:clrMapOvr>
    <a:masterClrMapping/>
  </p:clrMapOvr>
  <p:transition spd="slow">
    <p:wipe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07" y="529767"/>
            <a:ext cx="7253260" cy="1088068"/>
          </a:xfrm>
        </p:spPr>
        <p:txBody>
          <a:bodyPr>
            <a:normAutofit/>
          </a:bodyPr>
          <a:lstStyle/>
          <a:p>
            <a:r>
              <a:rPr lang="en-NZ" sz="3200" b="1" dirty="0">
                <a:latin typeface="Arial" panose="020B0604020202020204" pitchFamily="34" charset="0"/>
                <a:cs typeface="Arial" panose="020B0604020202020204" pitchFamily="34" charset="0"/>
              </a:rPr>
              <a:t>Assessing</a:t>
            </a:r>
            <a:r>
              <a:rPr lang="en-NZ" sz="3600" b="1" dirty="0">
                <a:latin typeface="Arial" panose="020B0604020202020204" pitchFamily="34" charset="0"/>
                <a:cs typeface="Arial" panose="020B0604020202020204" pitchFamily="34" charset="0"/>
              </a:rPr>
              <a:t> Entitlement</a:t>
            </a:r>
            <a:br>
              <a:rPr lang="en-NZ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NZ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807" y="1852590"/>
            <a:ext cx="8284238" cy="301752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NZ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NZ" sz="2800" dirty="0">
                <a:latin typeface="Arial" panose="020B0604020202020204" pitchFamily="34" charset="0"/>
                <a:cs typeface="Arial" panose="020B0604020202020204" pitchFamily="34" charset="0"/>
              </a:rPr>
              <a:t>4 weeks on anniversary of start date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sz="2800" dirty="0">
                <a:latin typeface="Arial" panose="020B0604020202020204" pitchFamily="34" charset="0"/>
                <a:cs typeface="Arial" panose="020B0604020202020204" pitchFamily="34" charset="0"/>
              </a:rPr>
              <a:t> Except company annual closedown or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800" dirty="0">
                <a:latin typeface="Arial" panose="020B0604020202020204" pitchFamily="34" charset="0"/>
                <a:cs typeface="Arial" panose="020B0604020202020204" pitchFamily="34" charset="0"/>
              </a:rPr>
              <a:t>  unpaid leave of more than a week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sz="2800" dirty="0">
                <a:latin typeface="Arial" panose="020B0604020202020204" pitchFamily="34" charset="0"/>
                <a:cs typeface="Arial" panose="020B0604020202020204" pitchFamily="34" charset="0"/>
              </a:rPr>
              <a:t> Agreement on time away from work that is 4 weeks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sz="2800" dirty="0">
                <a:latin typeface="Arial" panose="020B0604020202020204" pitchFamily="34" charset="0"/>
                <a:cs typeface="Arial" panose="020B0604020202020204" pitchFamily="34" charset="0"/>
              </a:rPr>
              <a:t> Company policy on entitlements for different work patterns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4934" y="4363004"/>
            <a:ext cx="1873155" cy="1829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682566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290582"/>
            <a:ext cx="7543800" cy="1450757"/>
          </a:xfrm>
        </p:spPr>
        <p:txBody>
          <a:bodyPr>
            <a:normAutofit/>
          </a:bodyPr>
          <a:lstStyle/>
          <a:p>
            <a:r>
              <a:rPr lang="en-NZ" sz="3200" b="1" dirty="0">
                <a:latin typeface="Arial" panose="020B0604020202020204" pitchFamily="34" charset="0"/>
                <a:cs typeface="Arial" panose="020B0604020202020204" pitchFamily="34" charset="0"/>
              </a:rPr>
              <a:t>Calculation Example</a:t>
            </a:r>
            <a:br>
              <a:rPr lang="en-NZ" sz="27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NZ" sz="27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5501" y="1812998"/>
            <a:ext cx="7543801" cy="4278313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NZ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NZ" sz="2400" dirty="0">
                <a:latin typeface="Arial" panose="020B0604020202020204" pitchFamily="34" charset="0"/>
                <a:cs typeface="Arial" panose="020B0604020202020204" pitchFamily="34" charset="0"/>
              </a:rPr>
              <a:t>Anniversary 01/04/18, Entitlement 20 days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sz="2400" dirty="0">
                <a:latin typeface="Arial" panose="020B0604020202020204" pitchFamily="34" charset="0"/>
                <a:cs typeface="Arial" panose="020B0604020202020204" pitchFamily="34" charset="0"/>
              </a:rPr>
              <a:t> Roster 40 hours 5 days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sz="2400" dirty="0">
                <a:latin typeface="Arial" panose="020B0604020202020204" pitchFamily="34" charset="0"/>
                <a:cs typeface="Arial" panose="020B0604020202020204" pitchFamily="34" charset="0"/>
              </a:rPr>
              <a:t> Balance at 01/10/18 is 10 days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sz="2400" dirty="0">
                <a:latin typeface="Arial" panose="020B0604020202020204" pitchFamily="34" charset="0"/>
                <a:cs typeface="Arial" panose="020B0604020202020204" pitchFamily="34" charset="0"/>
              </a:rPr>
              <a:t> Roster change to 40 hours 4 days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sz="2400" dirty="0">
                <a:latin typeface="Arial" panose="020B0604020202020204" pitchFamily="34" charset="0"/>
                <a:cs typeface="Arial" panose="020B0604020202020204" pitchFamily="34" charset="0"/>
              </a:rPr>
              <a:t> Balance recalculated so 4 weeks on anniversary so Balance now 8 days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sz="2400" dirty="0">
                <a:latin typeface="Arial" panose="020B0604020202020204" pitchFamily="34" charset="0"/>
                <a:cs typeface="Arial" panose="020B0604020202020204" pitchFamily="34" charset="0"/>
              </a:rPr>
              <a:t> AWE rate changes as AWE Week is divided by 4 days rather then 5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sz="2400" dirty="0">
                <a:latin typeface="Arial" panose="020B0604020202020204" pitchFamily="34" charset="0"/>
                <a:cs typeface="Arial" panose="020B0604020202020204" pitchFamily="34" charset="0"/>
              </a:rPr>
              <a:t> So Balance goes down and Rate goes up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1981" y="1956315"/>
            <a:ext cx="1826566" cy="1840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7116318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6184397" cy="1450757"/>
          </a:xfrm>
        </p:spPr>
        <p:txBody>
          <a:bodyPr>
            <a:normAutofit/>
          </a:bodyPr>
          <a:lstStyle/>
          <a:p>
            <a:r>
              <a:rPr lang="en-NZ" sz="3200" b="1" dirty="0">
                <a:latin typeface="Arial" panose="020B0604020202020204" pitchFamily="34" charset="0"/>
                <a:cs typeface="Arial" panose="020B0604020202020204" pitchFamily="34" charset="0"/>
              </a:rPr>
              <a:t>Processes to Determine Work Patterns</a:t>
            </a:r>
            <a:br>
              <a:rPr lang="en-NZ" sz="27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NZ" sz="27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2134217"/>
            <a:ext cx="7930166" cy="3695226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NZ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NZ" sz="2400" dirty="0">
                <a:latin typeface="Arial" panose="020B0604020202020204" pitchFamily="34" charset="0"/>
                <a:cs typeface="Arial" panose="020B0604020202020204" pitchFamily="34" charset="0"/>
              </a:rPr>
              <a:t>New Starter – contract or roster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sz="2400" dirty="0">
                <a:latin typeface="Arial" panose="020B0604020202020204" pitchFamily="34" charset="0"/>
                <a:cs typeface="Arial" panose="020B0604020202020204" pitchFamily="34" charset="0"/>
              </a:rPr>
              <a:t> Variation – permanent change in pattern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sz="2400" dirty="0">
                <a:latin typeface="Arial" panose="020B0604020202020204" pitchFamily="34" charset="0"/>
                <a:cs typeface="Arial" panose="020B0604020202020204" pitchFamily="34" charset="0"/>
              </a:rPr>
              <a:t> Temporary Change – length of time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sz="2400" dirty="0">
                <a:latin typeface="Arial" panose="020B0604020202020204" pitchFamily="34" charset="0"/>
                <a:cs typeface="Arial" panose="020B0604020202020204" pitchFamily="34" charset="0"/>
              </a:rPr>
              <a:t> Periodic Review – check payroll set up to actual days/hours worked – how often should this happen</a:t>
            </a:r>
            <a:endParaRPr lang="en-NZ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7357" y="59255"/>
            <a:ext cx="1745771" cy="1678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4983798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2E75D31-FE68-4B0B-91A6-F06A1A9AFC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7962255"/>
              </p:ext>
            </p:extLst>
          </p:nvPr>
        </p:nvGraphicFramePr>
        <p:xfrm>
          <a:off x="362467" y="287426"/>
          <a:ext cx="8218824" cy="57510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8649">
                  <a:extLst>
                    <a:ext uri="{9D8B030D-6E8A-4147-A177-3AD203B41FA5}">
                      <a16:colId xmlns:a16="http://schemas.microsoft.com/office/drawing/2014/main" val="3457237944"/>
                    </a:ext>
                  </a:extLst>
                </a:gridCol>
                <a:gridCol w="1834933">
                  <a:extLst>
                    <a:ext uri="{9D8B030D-6E8A-4147-A177-3AD203B41FA5}">
                      <a16:colId xmlns:a16="http://schemas.microsoft.com/office/drawing/2014/main" val="399631419"/>
                    </a:ext>
                  </a:extLst>
                </a:gridCol>
                <a:gridCol w="1550234">
                  <a:extLst>
                    <a:ext uri="{9D8B030D-6E8A-4147-A177-3AD203B41FA5}">
                      <a16:colId xmlns:a16="http://schemas.microsoft.com/office/drawing/2014/main" val="3168032126"/>
                    </a:ext>
                  </a:extLst>
                </a:gridCol>
                <a:gridCol w="1392264">
                  <a:extLst>
                    <a:ext uri="{9D8B030D-6E8A-4147-A177-3AD203B41FA5}">
                      <a16:colId xmlns:a16="http://schemas.microsoft.com/office/drawing/2014/main" val="1235197350"/>
                    </a:ext>
                  </a:extLst>
                </a:gridCol>
                <a:gridCol w="2782744">
                  <a:extLst>
                    <a:ext uri="{9D8B030D-6E8A-4147-A177-3AD203B41FA5}">
                      <a16:colId xmlns:a16="http://schemas.microsoft.com/office/drawing/2014/main" val="3163501699"/>
                    </a:ext>
                  </a:extLst>
                </a:gridCol>
              </a:tblGrid>
              <a:tr h="2893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NZ" sz="1200" dirty="0">
                          <a:effectLst/>
                        </a:rPr>
                        <a:t>Group</a:t>
                      </a:r>
                      <a:endParaRPr lang="en-N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29" marR="5452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NZ" sz="1200" dirty="0">
                          <a:effectLst/>
                        </a:rPr>
                        <a:t>Work Arrangement</a:t>
                      </a:r>
                      <a:endParaRPr lang="en-N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29" marR="5452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NZ" sz="1200" dirty="0">
                          <a:effectLst/>
                        </a:rPr>
                        <a:t>Annual Leave Method</a:t>
                      </a:r>
                      <a:endParaRPr lang="en-N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29" marR="5452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NZ" sz="1200" dirty="0">
                          <a:effectLst/>
                        </a:rPr>
                        <a:t>BAPS Method</a:t>
                      </a:r>
                      <a:endParaRPr lang="en-N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29" marR="5452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NZ" sz="1200" dirty="0">
                          <a:effectLst/>
                        </a:rPr>
                        <a:t>On-going Review</a:t>
                      </a:r>
                      <a:endParaRPr lang="en-N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29" marR="54529" marT="0" marB="0"/>
                </a:tc>
                <a:extLst>
                  <a:ext uri="{0D108BD9-81ED-4DB2-BD59-A6C34878D82A}">
                    <a16:rowId xmlns:a16="http://schemas.microsoft.com/office/drawing/2014/main" val="1683235391"/>
                  </a:ext>
                </a:extLst>
              </a:tr>
              <a:tr h="10634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NZ" sz="1200" dirty="0">
                          <a:effectLst/>
                        </a:rPr>
                        <a:t>1</a:t>
                      </a:r>
                      <a:endParaRPr lang="en-N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29" marR="5452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NZ" sz="1200" dirty="0">
                          <a:effectLst/>
                        </a:rPr>
                        <a:t>Salary with no extra hours or irregular extra hours, may have permanent allowances</a:t>
                      </a:r>
                      <a:endParaRPr lang="en-N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29" marR="5452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NZ" sz="1200" dirty="0">
                          <a:effectLst/>
                        </a:rPr>
                        <a:t>OWP/AWE</a:t>
                      </a:r>
                      <a:endParaRPr lang="en-NZ" sz="14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NZ" sz="1200" dirty="0">
                          <a:effectLst/>
                        </a:rPr>
                        <a:t>OWP known as based on fixed work pattern.</a:t>
                      </a:r>
                      <a:endParaRPr lang="en-N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29" marR="5452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NZ" sz="1200" dirty="0">
                          <a:effectLst/>
                        </a:rPr>
                        <a:t>RDP as every day based on fixed work pattern.</a:t>
                      </a:r>
                      <a:endParaRPr lang="en-N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29" marR="5452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NZ" sz="1200" dirty="0">
                          <a:effectLst/>
                        </a:rPr>
                        <a:t>Monitor to ensure no extra regular hours or payments.</a:t>
                      </a:r>
                      <a:endParaRPr lang="en-NZ" sz="14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NZ" sz="1200" dirty="0">
                          <a:effectLst/>
                        </a:rPr>
                        <a:t>Permanent allowances can be paid separately for BAPS leave as “enduring” allowances but for OWP and AWE should be in the rate.</a:t>
                      </a:r>
                      <a:endParaRPr lang="en-N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29" marR="54529" marT="0" marB="0"/>
                </a:tc>
                <a:extLst>
                  <a:ext uri="{0D108BD9-81ED-4DB2-BD59-A6C34878D82A}">
                    <a16:rowId xmlns:a16="http://schemas.microsoft.com/office/drawing/2014/main" val="828339512"/>
                  </a:ext>
                </a:extLst>
              </a:tr>
              <a:tr h="9369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NZ" sz="1200" dirty="0">
                          <a:effectLst/>
                        </a:rPr>
                        <a:t>2</a:t>
                      </a:r>
                      <a:endParaRPr lang="en-N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29" marR="5452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NZ" sz="1200" dirty="0">
                          <a:effectLst/>
                        </a:rPr>
                        <a:t>Salary with regular variable extra hours or extra payments</a:t>
                      </a:r>
                      <a:endParaRPr lang="en-N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29" marR="5452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NZ" sz="1200" dirty="0">
                          <a:effectLst/>
                        </a:rPr>
                        <a:t>4 Week OWP/AWE</a:t>
                      </a:r>
                      <a:endParaRPr lang="en-N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29" marR="5452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NZ" sz="1200" dirty="0">
                          <a:effectLst/>
                        </a:rPr>
                        <a:t>RDP or ADP depending if rate for a day is known.</a:t>
                      </a:r>
                      <a:endParaRPr lang="en-N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29" marR="5452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NZ" sz="1200" dirty="0">
                          <a:effectLst/>
                        </a:rPr>
                        <a:t>Monitor to ensure variation processed for extra hours so the Hours/Days per Week changes to maintain 4 weeks entitlement, review extra payments.</a:t>
                      </a:r>
                      <a:endParaRPr lang="en-N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29" marR="54529" marT="0" marB="0"/>
                </a:tc>
                <a:extLst>
                  <a:ext uri="{0D108BD9-81ED-4DB2-BD59-A6C34878D82A}">
                    <a16:rowId xmlns:a16="http://schemas.microsoft.com/office/drawing/2014/main" val="1702137267"/>
                  </a:ext>
                </a:extLst>
              </a:tr>
              <a:tr h="5980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NZ" sz="1200" dirty="0">
                          <a:effectLst/>
                        </a:rPr>
                        <a:t>3</a:t>
                      </a:r>
                      <a:endParaRPr lang="en-N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29" marR="5452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NZ" sz="1200" dirty="0">
                          <a:effectLst/>
                        </a:rPr>
                        <a:t>Waged with regular hours and extra irregular payments</a:t>
                      </a:r>
                      <a:endParaRPr lang="en-N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29" marR="5452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NZ" sz="1200" dirty="0">
                          <a:effectLst/>
                        </a:rPr>
                        <a:t>OWP/AWE</a:t>
                      </a:r>
                      <a:endParaRPr lang="en-N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29" marR="5452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NZ" sz="1200" dirty="0">
                          <a:effectLst/>
                        </a:rPr>
                        <a:t>RDP</a:t>
                      </a:r>
                      <a:endParaRPr lang="en-N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29" marR="5452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NZ" sz="1200" dirty="0">
                          <a:effectLst/>
                        </a:rPr>
                        <a:t>Monitor hours and extra payments</a:t>
                      </a:r>
                      <a:endParaRPr lang="en-N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29" marR="54529" marT="0" marB="0"/>
                </a:tc>
                <a:extLst>
                  <a:ext uri="{0D108BD9-81ED-4DB2-BD59-A6C34878D82A}">
                    <a16:rowId xmlns:a16="http://schemas.microsoft.com/office/drawing/2014/main" val="932933328"/>
                  </a:ext>
                </a:extLst>
              </a:tr>
              <a:tr h="5382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NZ" sz="1200" dirty="0">
                          <a:effectLst/>
                        </a:rPr>
                        <a:t>4</a:t>
                      </a:r>
                      <a:endParaRPr lang="en-N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29" marR="5452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NZ" sz="1200" dirty="0">
                          <a:effectLst/>
                        </a:rPr>
                        <a:t>Waged with variable hours and/or variable payments</a:t>
                      </a:r>
                      <a:endParaRPr lang="en-N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29" marR="5452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NZ" sz="1200" dirty="0">
                          <a:effectLst/>
                        </a:rPr>
                        <a:t>4 Week OWP/AWE</a:t>
                      </a:r>
                      <a:endParaRPr lang="en-N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29" marR="5452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NZ" sz="1200" dirty="0">
                          <a:effectLst/>
                        </a:rPr>
                        <a:t>ADP</a:t>
                      </a:r>
                      <a:endParaRPr lang="en-N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29" marR="5452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NZ" sz="1200" dirty="0">
                          <a:effectLst/>
                        </a:rPr>
                        <a:t>Monitor for changes</a:t>
                      </a:r>
                      <a:endParaRPr lang="en-N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29" marR="54529" marT="0" marB="0"/>
                </a:tc>
                <a:extLst>
                  <a:ext uri="{0D108BD9-81ED-4DB2-BD59-A6C34878D82A}">
                    <a16:rowId xmlns:a16="http://schemas.microsoft.com/office/drawing/2014/main" val="1622377604"/>
                  </a:ext>
                </a:extLst>
              </a:tr>
              <a:tr h="12957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NZ" sz="1200" dirty="0">
                          <a:effectLst/>
                        </a:rPr>
                        <a:t>5</a:t>
                      </a:r>
                      <a:endParaRPr lang="en-N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29" marR="5452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NZ" sz="1200" dirty="0">
                          <a:effectLst/>
                        </a:rPr>
                        <a:t>Fixed Term less than 12 months</a:t>
                      </a:r>
                      <a:endParaRPr lang="en-N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29" marR="5452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NZ" sz="1200" dirty="0">
                          <a:effectLst/>
                        </a:rPr>
                        <a:t>8% PAYG or paid on termination.</a:t>
                      </a:r>
                      <a:endParaRPr lang="en-NZ" sz="14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NZ" sz="1200" dirty="0">
                          <a:effectLst/>
                        </a:rPr>
                        <a:t>Or 4 weeks entitlement then OWP/AWE or 4 Week OWP/AWE</a:t>
                      </a:r>
                      <a:endParaRPr lang="en-N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29" marR="5452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NZ" sz="1200" dirty="0">
                          <a:effectLst/>
                        </a:rPr>
                        <a:t>RDP</a:t>
                      </a:r>
                      <a:endParaRPr lang="en-N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29" marR="5452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NZ" sz="1200" dirty="0">
                          <a:effectLst/>
                        </a:rPr>
                        <a:t>Monitor if fixed term is more than 12 months. Could accrue AL and allow days taken with 8% paid on termination.</a:t>
                      </a:r>
                      <a:endParaRPr lang="en-N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29" marR="54529" marT="0" marB="0"/>
                </a:tc>
                <a:extLst>
                  <a:ext uri="{0D108BD9-81ED-4DB2-BD59-A6C34878D82A}">
                    <a16:rowId xmlns:a16="http://schemas.microsoft.com/office/drawing/2014/main" val="3408143670"/>
                  </a:ext>
                </a:extLst>
              </a:tr>
              <a:tr h="9369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NZ" sz="1200" dirty="0">
                          <a:effectLst/>
                        </a:rPr>
                        <a:t>6</a:t>
                      </a:r>
                      <a:endParaRPr lang="en-N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29" marR="5452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NZ" sz="1200" dirty="0">
                          <a:effectLst/>
                        </a:rPr>
                        <a:t>Casuals</a:t>
                      </a:r>
                      <a:endParaRPr lang="en-N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29" marR="5452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NZ" sz="1200" dirty="0">
                          <a:effectLst/>
                        </a:rPr>
                        <a:t>8% PAYG</a:t>
                      </a:r>
                      <a:endParaRPr lang="en-N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29" marR="5452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NZ" sz="1200" dirty="0">
                          <a:effectLst/>
                        </a:rPr>
                        <a:t>RDP</a:t>
                      </a:r>
                      <a:r>
                        <a:rPr lang="en-NZ" sz="1400" dirty="0">
                          <a:effectLst/>
                        </a:rPr>
                        <a:t>. </a:t>
                      </a:r>
                      <a:r>
                        <a:rPr lang="en-NZ" sz="1200" dirty="0">
                          <a:effectLst/>
                        </a:rPr>
                        <a:t>Need to pay the hours that would have been paid if worked on that day.</a:t>
                      </a:r>
                      <a:endParaRPr lang="en-N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29" marR="5452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NZ" sz="1200" dirty="0">
                          <a:effectLst/>
                        </a:rPr>
                        <a:t>Monitor if hours increase or regular and over 12 months employment, and meets 6 months sick leave criteria</a:t>
                      </a:r>
                      <a:endParaRPr lang="en-N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29" marR="54529" marT="0" marB="0"/>
                </a:tc>
                <a:extLst>
                  <a:ext uri="{0D108BD9-81ED-4DB2-BD59-A6C34878D82A}">
                    <a16:rowId xmlns:a16="http://schemas.microsoft.com/office/drawing/2014/main" val="31918245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1295923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566" y="477038"/>
            <a:ext cx="7543800" cy="1188251"/>
          </a:xfrm>
        </p:spPr>
        <p:txBody>
          <a:bodyPr>
            <a:normAutofit/>
          </a:bodyPr>
          <a:lstStyle/>
          <a:p>
            <a:r>
              <a:rPr lang="en-NZ" sz="3200" b="1" dirty="0">
                <a:latin typeface="Arial" panose="020B0604020202020204" pitchFamily="34" charset="0"/>
                <a:cs typeface="Arial" panose="020B0604020202020204" pitchFamily="34" charset="0"/>
              </a:rPr>
              <a:t>Summary</a:t>
            </a:r>
            <a:br>
              <a:rPr lang="en-NZ" sz="27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NZ" sz="27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566" y="1922764"/>
            <a:ext cx="8175009" cy="4023360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NZ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NZ" sz="2400" dirty="0">
                <a:latin typeface="Arial" panose="020B0604020202020204" pitchFamily="34" charset="0"/>
                <a:cs typeface="Arial" panose="020B0604020202020204" pitchFamily="34" charset="0"/>
              </a:rPr>
              <a:t>Determine the types of work patterns in your business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sz="2400" dirty="0">
                <a:latin typeface="Arial" panose="020B0604020202020204" pitchFamily="34" charset="0"/>
                <a:cs typeface="Arial" panose="020B0604020202020204" pitchFamily="34" charset="0"/>
              </a:rPr>
              <a:t> Educate HR/Managers on impact of variable work patterns and compliance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sz="2400" dirty="0">
                <a:latin typeface="Arial" panose="020B0604020202020204" pitchFamily="34" charset="0"/>
                <a:cs typeface="Arial" panose="020B0604020202020204" pitchFamily="34" charset="0"/>
              </a:rPr>
              <a:t> Agree policy on how the types will be treated for leave entitlements and rate methods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sz="2400" dirty="0">
                <a:latin typeface="Arial" panose="020B0604020202020204" pitchFamily="34" charset="0"/>
                <a:cs typeface="Arial" panose="020B0604020202020204" pitchFamily="34" charset="0"/>
              </a:rPr>
              <a:t> Ensure employee agreement with initial contract and variations for changes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sz="2400" dirty="0">
                <a:latin typeface="Arial" panose="020B0604020202020204" pitchFamily="34" charset="0"/>
                <a:cs typeface="Arial" panose="020B0604020202020204" pitchFamily="34" charset="0"/>
              </a:rPr>
              <a:t> Set up review process to maintain compliance</a:t>
            </a:r>
          </a:p>
          <a:p>
            <a:pPr marL="0" indent="0">
              <a:buNone/>
            </a:pPr>
            <a:endParaRPr lang="en-NZ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594" y="96470"/>
            <a:ext cx="1567382" cy="1555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00198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sz="3200" b="1" dirty="0">
                <a:latin typeface="Arial" panose="020B0604020202020204" pitchFamily="34" charset="0"/>
                <a:cs typeface="Arial" panose="020B0604020202020204" pitchFamily="34" charset="0"/>
              </a:rPr>
              <a:t>Houlbrooke</a:t>
            </a:r>
            <a:r>
              <a:rPr lang="en-NZ" sz="3600" b="1" dirty="0">
                <a:latin typeface="Arial" panose="020B0604020202020204" pitchFamily="34" charset="0"/>
                <a:cs typeface="Arial" panose="020B0604020202020204" pitchFamily="34" charset="0"/>
              </a:rPr>
              <a:t> Group Limited</a:t>
            </a:r>
            <a:br>
              <a:rPr lang="en-NZ" sz="27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NZ" sz="27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2077418"/>
            <a:ext cx="8007141" cy="3572755"/>
          </a:xfrm>
        </p:spPr>
        <p:txBody>
          <a:bodyPr>
            <a:noAutofit/>
          </a:bodyPr>
          <a:lstStyle/>
          <a:p>
            <a:r>
              <a:rPr lang="en-NZ" sz="2400" dirty="0">
                <a:latin typeface="Arial" panose="020B0604020202020204" pitchFamily="34" charset="0"/>
                <a:cs typeface="Arial" panose="020B0604020202020204" pitchFamily="34" charset="0"/>
              </a:rPr>
              <a:t>Barbara can help you with: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sz="2400" dirty="0">
                <a:latin typeface="Arial" panose="020B0604020202020204" pitchFamily="34" charset="0"/>
                <a:cs typeface="Arial" panose="020B0604020202020204" pitchFamily="34" charset="0"/>
              </a:rPr>
              <a:t> compliance reviews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sz="2400" dirty="0">
                <a:latin typeface="Arial" panose="020B0604020202020204" pitchFamily="34" charset="0"/>
                <a:cs typeface="Arial" panose="020B0604020202020204" pitchFamily="34" charset="0"/>
              </a:rPr>
              <a:t> payroll audits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sz="2400" dirty="0">
                <a:latin typeface="Arial" panose="020B0604020202020204" pitchFamily="34" charset="0"/>
                <a:cs typeface="Arial" panose="020B0604020202020204" pitchFamily="34" charset="0"/>
              </a:rPr>
              <a:t> solution selections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sz="2400" dirty="0">
                <a:latin typeface="Arial" panose="020B0604020202020204" pitchFamily="34" charset="0"/>
                <a:cs typeface="Arial" panose="020B0604020202020204" pitchFamily="34" charset="0"/>
              </a:rPr>
              <a:t> implementation services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NZ" sz="2400" dirty="0">
                <a:latin typeface="Arial" panose="020B0604020202020204" pitchFamily="34" charset="0"/>
                <a:cs typeface="Arial" panose="020B0604020202020204" pitchFamily="34" charset="0"/>
              </a:rPr>
              <a:t> business process improvement and change</a:t>
            </a:r>
          </a:p>
        </p:txBody>
      </p:sp>
      <p:pic>
        <p:nvPicPr>
          <p:cNvPr id="7" name="Picture 6" descr="C:\Users\Barbara\Documents\11403-Houlbrooke-Logo-small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41955" y="2702257"/>
            <a:ext cx="2328587" cy="13172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89449261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658</TotalTime>
  <Words>668</Words>
  <Application>Microsoft Office PowerPoint</Application>
  <PresentationFormat>On-screen Show (4:3)</PresentationFormat>
  <Paragraphs>96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Retrospect</vt:lpstr>
      <vt:lpstr>     Barbara Houlbrooke Payroll &amp; HRIS Consultant        </vt:lpstr>
      <vt:lpstr>Work Pattern Considerations </vt:lpstr>
      <vt:lpstr>Work Pattern Types </vt:lpstr>
      <vt:lpstr>Change in Work Pattern </vt:lpstr>
      <vt:lpstr>Calculation Example </vt:lpstr>
      <vt:lpstr>Processes to Determine Work Patterns </vt:lpstr>
      <vt:lpstr>PowerPoint Presentation</vt:lpstr>
      <vt:lpstr>Summary </vt:lpstr>
      <vt:lpstr>Houlbrooke Group Limited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Holiday Entitlements:   Assessing entitlement to Annual Leave      Cashing Up Annual Leave Parental Leave:    Eligibility      Calculation KiwiSaver:    Assessing ESCT      Trumped by Minimum Wage Lump Sum Payments:  Calculating Deductions Minimum Wage:   Idea Services vs D</dc:title>
  <dc:creator>Microsoft account</dc:creator>
  <cp:lastModifiedBy>Barbara Houlbrooke</cp:lastModifiedBy>
  <cp:revision>74</cp:revision>
  <cp:lastPrinted>2018-10-04T10:14:09Z</cp:lastPrinted>
  <dcterms:created xsi:type="dcterms:W3CDTF">2013-06-11T22:46:06Z</dcterms:created>
  <dcterms:modified xsi:type="dcterms:W3CDTF">2018-10-05T03:48:01Z</dcterms:modified>
</cp:coreProperties>
</file>