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2" r:id="rId14"/>
    <p:sldId id="28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E362A4B-7E6E-455C-9EC4-26A0696211E8}" type="datetimeFigureOut">
              <a:rPr lang="en-NZ" smtClean="0"/>
              <a:t>2/10/2018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B9A0447-7F8A-47B0-B5D2-008FEAD0F8DC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holidays.act.review@mbie.govt.nz" TargetMode="External"/><Relationship Id="rId2" Type="http://schemas.openxmlformats.org/officeDocument/2006/relationships/hyperlink" Target="http://www.mbie.govt.nz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HOLIDAYS ACT REVIEW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02706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Section 4 – what are the key issues with the Act?</a:t>
            </a:r>
            <a:endParaRPr lang="en-NZ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96752"/>
            <a:ext cx="7520940" cy="3768532"/>
          </a:xfrm>
        </p:spPr>
        <p:txBody>
          <a:bodyPr>
            <a:normAutofit fontScale="700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NZ" sz="2600" b="1" dirty="0" smtClean="0"/>
              <a:t>Some fundamental issues relate to all aspects of the Act…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NZ" sz="2000" b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Lack of prescription</a:t>
            </a:r>
            <a:r>
              <a:rPr lang="en-NZ" sz="2000" dirty="0" smtClean="0"/>
              <a:t> can be a problem especially when employers and employees don’t reach agreement: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000" dirty="0" smtClean="0"/>
              <a:t>for example, defining ‘a week’ if it is not clear from the working pattern can be difficult – employers and employees may be expected to agree this but this engagement and agreement does not always happen. </a:t>
            </a:r>
            <a:endParaRPr lang="en-NZ" sz="2000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NZ" sz="200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Complexity </a:t>
            </a:r>
            <a:r>
              <a:rPr lang="en-NZ" sz="2000" dirty="0" smtClean="0"/>
              <a:t>– e.g. many different calculations included in the Act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000" dirty="0" smtClean="0"/>
              <a:t>Employers may not always be clear about which calculations should be used when.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000" dirty="0" smtClean="0"/>
              <a:t>Determining entitlements based on work pattern at time leave is taken can be hard (can be open to interpretation or hard to prove if good records are not kept)</a:t>
            </a:r>
            <a:endParaRPr lang="en-NZ" sz="2000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NZ" sz="200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Lack of clarity </a:t>
            </a:r>
            <a:r>
              <a:rPr lang="en-NZ" sz="2000" dirty="0" smtClean="0"/>
              <a:t>related to specific terms: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000" dirty="0" smtClean="0"/>
              <a:t>for example, what counts as ‘regular’ in terms of payments to be included in income calculations?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000" dirty="0" smtClean="0"/>
              <a:t>Entitlements are set out in weeks and days in the Act – many payroll systems work in hours. Not always clear how to ‘translate’ between different time </a:t>
            </a:r>
            <a:r>
              <a:rPr lang="en-GB" sz="2000" dirty="0" smtClean="0"/>
              <a:t>periods.</a:t>
            </a:r>
            <a:endParaRPr lang="en-NZ" sz="2000" dirty="0" smtClean="0"/>
          </a:p>
        </p:txBody>
      </p:sp>
    </p:spTree>
    <p:extLst>
      <p:ext uri="{BB962C8B-B14F-4D97-AF65-F5344CB8AC3E}">
        <p14:creationId xmlns:p14="http://schemas.microsoft.com/office/powerpoint/2010/main" val="1674726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980728"/>
            <a:ext cx="7520940" cy="3768532"/>
          </a:xfrm>
        </p:spPr>
        <p:txBody>
          <a:bodyPr>
            <a:normAutofit fontScale="850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NZ" sz="2000" b="1" dirty="0" smtClean="0"/>
              <a:t>There are a </a:t>
            </a:r>
            <a:r>
              <a:rPr lang="en-NZ" sz="2000" b="1" dirty="0"/>
              <a:t>r</a:t>
            </a:r>
            <a:r>
              <a:rPr lang="en-NZ" sz="2000" b="1" dirty="0" smtClean="0"/>
              <a:t>ange of issues related to determining entitlements and payments for annual holidays…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NZ" sz="2000" b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What is ‘a week’? </a:t>
            </a:r>
            <a:r>
              <a:rPr lang="en-NZ" sz="2000" dirty="0" smtClean="0"/>
              <a:t>– easy for some jobs, very difficult for others – can cause issues if not agreed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sz="2000" i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Incorrect accrual over time </a:t>
            </a:r>
            <a:r>
              <a:rPr lang="en-NZ" sz="2000" dirty="0" smtClean="0"/>
              <a:t>– payroll systems may use an accrual system which may not align with the Act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sz="2000" i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Knowing which method to use to calculate payments for annual holidays and using it correctly – </a:t>
            </a:r>
            <a:r>
              <a:rPr lang="en-NZ" sz="2000" dirty="0" smtClean="0"/>
              <a:t>e.g. Ordinary Weekly Pay or Average Weekly Earnings and when to use each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sz="2000" i="1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Using the ‘pay-as-you-go’ provision inappropriately – </a:t>
            </a:r>
            <a:r>
              <a:rPr lang="en-NZ" sz="2000" dirty="0" smtClean="0"/>
              <a:t>(e.g. paying PAYG for more than 12 months or for workers who have a regular pattern of work)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Section 4 </a:t>
            </a:r>
            <a:r>
              <a:rPr lang="en-GB" cap="none" dirty="0"/>
              <a:t>– key issues continued</a:t>
            </a:r>
            <a:endParaRPr lang="en-NZ" cap="none" dirty="0"/>
          </a:p>
        </p:txBody>
      </p:sp>
    </p:spTree>
    <p:extLst>
      <p:ext uri="{BB962C8B-B14F-4D97-AF65-F5344CB8AC3E}">
        <p14:creationId xmlns:p14="http://schemas.microsoft.com/office/powerpoint/2010/main" val="1673834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980728"/>
            <a:ext cx="7520940" cy="3768532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NZ" sz="2000" b="1" dirty="0" smtClean="0"/>
              <a:t>Other issues relate to entitlements and payments for bereavement </a:t>
            </a:r>
            <a:r>
              <a:rPr lang="en-NZ" sz="2000" b="1" dirty="0"/>
              <a:t>leave, alternative holidays, </a:t>
            </a:r>
            <a:r>
              <a:rPr lang="en-NZ" sz="2000" b="1" dirty="0" smtClean="0"/>
              <a:t>public holidays </a:t>
            </a:r>
            <a:r>
              <a:rPr lang="en-NZ" sz="2000" b="1" dirty="0"/>
              <a:t>and sick </a:t>
            </a:r>
            <a:r>
              <a:rPr lang="en-NZ" sz="2000" b="1" dirty="0" smtClean="0"/>
              <a:t>leave (BAPS):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NZ" sz="2000" b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Determining an ‘otherwise working day’ </a:t>
            </a:r>
            <a:r>
              <a:rPr lang="en-NZ" sz="2000" dirty="0" smtClean="0"/>
              <a:t>– Act includes a number of factors that should be considered but does not give further guidance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sz="2000" i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/>
              <a:t>Determining what payments are included in an employee’s ‘relevant daily </a:t>
            </a:r>
            <a:r>
              <a:rPr lang="en-NZ" sz="2000" i="1" dirty="0" smtClean="0"/>
              <a:t>pay’ and </a:t>
            </a:r>
            <a:r>
              <a:rPr lang="en-NZ" sz="2000" i="1" dirty="0"/>
              <a:t>when ‘average daily pay’ can be used </a:t>
            </a:r>
            <a:r>
              <a:rPr lang="en-NZ" sz="2000" i="1" dirty="0" smtClean="0"/>
              <a:t>instead </a:t>
            </a:r>
            <a:r>
              <a:rPr lang="en-NZ" sz="2000" dirty="0" smtClean="0"/>
              <a:t>– can be tricky to calculate what employees would have earnt if they had worked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Section 4 </a:t>
            </a:r>
            <a:r>
              <a:rPr lang="en-GB" cap="none" dirty="0"/>
              <a:t>– key issues continued</a:t>
            </a:r>
            <a:endParaRPr lang="en-NZ" cap="none" dirty="0"/>
          </a:p>
        </p:txBody>
      </p:sp>
    </p:spTree>
    <p:extLst>
      <p:ext uri="{BB962C8B-B14F-4D97-AF65-F5344CB8AC3E}">
        <p14:creationId xmlns:p14="http://schemas.microsoft.com/office/powerpoint/2010/main" val="1737303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980728"/>
            <a:ext cx="7520940" cy="3768532"/>
          </a:xfrm>
        </p:spPr>
        <p:txBody>
          <a:bodyPr>
            <a:normAutofit fontScale="925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NZ" sz="2000" b="1" dirty="0" smtClean="0"/>
              <a:t>The Issues Paper doesn’t set out any solutions but poses a number of questions such as: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NZ" sz="2000" b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How could holiday entitlements be provided to better reflect flexible working arrangements (both now and in the future)?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sz="2000" i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How could the different calculations for holidays and leave payments be simplified?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sz="2000" i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What changes would make the Act easier to apply to workers with variable hours/days of work?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sz="2000" i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i="1" dirty="0" smtClean="0"/>
              <a:t>What changes would make the Act easier to apply to workers who receive variable pay (e.g. workers paid by commission)?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sz="2000" i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Section 5 </a:t>
            </a:r>
            <a:r>
              <a:rPr lang="en-GB" cap="none" dirty="0"/>
              <a:t>– </a:t>
            </a:r>
            <a:r>
              <a:rPr lang="en-GB" cap="none" dirty="0" smtClean="0"/>
              <a:t>How could things be improved? </a:t>
            </a:r>
            <a:endParaRPr lang="en-NZ" cap="none" dirty="0"/>
          </a:p>
        </p:txBody>
      </p:sp>
    </p:spTree>
    <p:extLst>
      <p:ext uri="{BB962C8B-B14F-4D97-AF65-F5344CB8AC3E}">
        <p14:creationId xmlns:p14="http://schemas.microsoft.com/office/powerpoint/2010/main" val="3144718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980728"/>
            <a:ext cx="7520940" cy="3768532"/>
          </a:xfrm>
        </p:spPr>
        <p:txBody>
          <a:bodyPr>
            <a:normAutofit fontScale="775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NZ" sz="2000" b="1" dirty="0" smtClean="0"/>
              <a:t>We want to hear from you by 12 October 2018.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NZ" sz="20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 smtClean="0"/>
              <a:t>Are the </a:t>
            </a:r>
            <a:r>
              <a:rPr lang="en-NZ" sz="2000" dirty="0"/>
              <a:t>issues set out in the Issues </a:t>
            </a:r>
            <a:r>
              <a:rPr lang="en-NZ" sz="2000" dirty="0" smtClean="0"/>
              <a:t>Paper described </a:t>
            </a:r>
            <a:r>
              <a:rPr lang="en-NZ" sz="2000" dirty="0"/>
              <a:t>accurately?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 smtClean="0"/>
              <a:t>Are there other </a:t>
            </a:r>
            <a:r>
              <a:rPr lang="en-NZ" sz="2000" dirty="0"/>
              <a:t>issues with the Act that are not captured in the Issues Paper (and if so what are they)?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 smtClean="0"/>
              <a:t>Do you have any </a:t>
            </a:r>
            <a:r>
              <a:rPr lang="en-NZ" sz="2000" dirty="0"/>
              <a:t>suggestions or proposals for </a:t>
            </a:r>
            <a:r>
              <a:rPr lang="en-NZ" sz="2000" dirty="0" smtClean="0"/>
              <a:t>change?</a:t>
            </a:r>
            <a:endParaRPr lang="en-NZ" sz="2000" dirty="0"/>
          </a:p>
          <a:p>
            <a:pPr marL="0" lvl="1" indent="0">
              <a:buNone/>
            </a:pPr>
            <a:r>
              <a:rPr lang="en-NZ" sz="2000" dirty="0" smtClean="0"/>
              <a:t> </a:t>
            </a:r>
            <a:endParaRPr lang="en-NZ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How to make a submission</a:t>
            </a:r>
            <a:r>
              <a:rPr lang="en-NZ" sz="2000" dirty="0" smtClean="0"/>
              <a:t>:</a:t>
            </a:r>
            <a:endParaRPr lang="en-NZ" sz="20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 smtClean="0"/>
              <a:t>By </a:t>
            </a:r>
            <a:r>
              <a:rPr lang="en-NZ" sz="2000" dirty="0"/>
              <a:t>completing an online submission form at MBIE’s website </a:t>
            </a:r>
            <a:r>
              <a:rPr lang="en-NZ" sz="2000" dirty="0" smtClean="0">
                <a:hlinkClick r:id="rId2"/>
              </a:rPr>
              <a:t>www.mbie.govt.nz</a:t>
            </a:r>
            <a:r>
              <a:rPr lang="en-NZ" sz="2000" dirty="0" smtClean="0"/>
              <a:t> </a:t>
            </a:r>
            <a:endParaRPr lang="en-NZ" sz="20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 smtClean="0"/>
              <a:t>By </a:t>
            </a:r>
            <a:r>
              <a:rPr lang="en-NZ" sz="2000" dirty="0"/>
              <a:t>sending your submission as a Microsoft Word document </a:t>
            </a:r>
            <a:r>
              <a:rPr lang="en-NZ" sz="2000" dirty="0" smtClean="0"/>
              <a:t>to </a:t>
            </a:r>
            <a:r>
              <a:rPr lang="en-NZ" sz="2000" dirty="0" smtClean="0">
                <a:hlinkClick r:id="rId3"/>
              </a:rPr>
              <a:t>holidays.act.review@mbie.govt.nz</a:t>
            </a:r>
            <a:r>
              <a:rPr lang="en-NZ" sz="2000" dirty="0" smtClean="0"/>
              <a:t> </a:t>
            </a:r>
            <a:endParaRPr lang="en-NZ" sz="20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 smtClean="0"/>
              <a:t>By posting your </a:t>
            </a:r>
            <a:r>
              <a:rPr lang="en-NZ" sz="2000" dirty="0"/>
              <a:t>submission </a:t>
            </a:r>
            <a:r>
              <a:rPr lang="en-NZ" sz="2000" dirty="0" smtClean="0"/>
              <a:t>(see Issues Paper for address)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NZ" sz="2000" dirty="0" smtClean="0"/>
              <a:t>If you have any questions about the review or </a:t>
            </a:r>
            <a:r>
              <a:rPr lang="en-NZ" sz="2000" dirty="0"/>
              <a:t>submissions process </a:t>
            </a:r>
            <a:r>
              <a:rPr lang="en-NZ" sz="2000" dirty="0" smtClean="0"/>
              <a:t>then you can contact us at </a:t>
            </a:r>
            <a:r>
              <a:rPr lang="en-NZ" sz="2000" dirty="0" smtClean="0">
                <a:hlinkClick r:id="rId3"/>
              </a:rPr>
              <a:t>holidays.act.review@mbie.govt.nz</a:t>
            </a:r>
            <a:r>
              <a:rPr lang="en-NZ" sz="2000" dirty="0" smtClean="0"/>
              <a:t> </a:t>
            </a:r>
            <a:endParaRPr lang="en-NZ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NZ" sz="2000" i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smtClean="0"/>
              <a:t>Next steps</a:t>
            </a:r>
            <a:endParaRPr lang="en-NZ" cap="none" dirty="0"/>
          </a:p>
        </p:txBody>
      </p:sp>
    </p:spTree>
    <p:extLst>
      <p:ext uri="{BB962C8B-B14F-4D97-AF65-F5344CB8AC3E}">
        <p14:creationId xmlns:p14="http://schemas.microsoft.com/office/powerpoint/2010/main" val="3619591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cap="none" dirty="0" smtClean="0"/>
              <a:t>Thanks for your time</a:t>
            </a:r>
            <a:endParaRPr lang="en-NZ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NZ" sz="2400" dirty="0" smtClean="0"/>
          </a:p>
          <a:p>
            <a:pPr algn="ctr"/>
            <a:endParaRPr lang="en-NZ" sz="2400" dirty="0"/>
          </a:p>
          <a:p>
            <a:pPr algn="ctr"/>
            <a:endParaRPr lang="en-NZ" sz="2400" dirty="0" smtClean="0"/>
          </a:p>
          <a:p>
            <a:pPr algn="ctr"/>
            <a:r>
              <a:rPr lang="en-NZ" sz="2400" dirty="0" smtClean="0"/>
              <a:t>Questions or thoughts?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134695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cap="none" dirty="0" smtClean="0"/>
              <a:t>Structure</a:t>
            </a:r>
            <a:endParaRPr lang="en-NZ" sz="36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3600" b="0" dirty="0" smtClean="0"/>
              <a:t>Background to current review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600" b="0" dirty="0" smtClean="0"/>
              <a:t>Overview of issues paper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600" b="0" dirty="0" smtClean="0"/>
              <a:t>Next steps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600" b="0" dirty="0" smtClean="0"/>
              <a:t>Questions </a:t>
            </a:r>
            <a:endParaRPr lang="en-NZ" sz="3600" b="0" dirty="0" smtClean="0"/>
          </a:p>
          <a:p>
            <a:pPr>
              <a:buFont typeface="Arial" panose="020B0604020202020204" pitchFamily="34" charset="0"/>
              <a:buChar char="•"/>
            </a:pPr>
            <a:endParaRPr lang="en-NZ" sz="2000" b="0" dirty="0"/>
          </a:p>
        </p:txBody>
      </p:sp>
    </p:spTree>
    <p:extLst>
      <p:ext uri="{BB962C8B-B14F-4D97-AF65-F5344CB8AC3E}">
        <p14:creationId xmlns:p14="http://schemas.microsoft.com/office/powerpoint/2010/main" val="92647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cap="none" dirty="0" smtClean="0"/>
              <a:t>How did we get here?</a:t>
            </a:r>
            <a:endParaRPr lang="en-NZ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6853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b="0" dirty="0" smtClean="0"/>
              <a:t>Holidays Act 2003 attempted to provide flexible framework for employers and employees to reach agreement about leave </a:t>
            </a:r>
            <a:r>
              <a:rPr lang="en-GB" sz="2400" b="0" dirty="0" smtClean="0"/>
              <a:t>entitlements </a:t>
            </a:r>
            <a:endParaRPr lang="en-GB" sz="2400" b="0" dirty="0" smtClean="0"/>
          </a:p>
          <a:p>
            <a:pPr>
              <a:buFont typeface="Arial" pitchFamily="34" charset="0"/>
              <a:buChar char="•"/>
            </a:pPr>
            <a:r>
              <a:rPr lang="en-GB" sz="2400" b="0" dirty="0" smtClean="0"/>
              <a:t>History and experience have shown that this is not working in practice</a:t>
            </a:r>
          </a:p>
          <a:p>
            <a:pPr>
              <a:buFont typeface="Arial" pitchFamily="34" charset="0"/>
              <a:buChar char="•"/>
            </a:pPr>
            <a:r>
              <a:rPr lang="en-GB" sz="2400" b="0" dirty="0" smtClean="0"/>
              <a:t>Additional guidance has been provided but some major problems remain</a:t>
            </a:r>
            <a:endParaRPr lang="en-NZ" sz="2400" b="0" dirty="0"/>
          </a:p>
          <a:p>
            <a:pPr marL="0" indent="0"/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219892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So what can be done?</a:t>
            </a:r>
            <a:endParaRPr lang="en-NZ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100" b="0" dirty="0" smtClean="0"/>
              <a:t>The Minister </a:t>
            </a:r>
            <a:r>
              <a:rPr lang="en-GB" sz="2100" b="0" dirty="0"/>
              <a:t>for Workplace Relations and Safety has established a Taskforce to review the Holidays Act and recommend changes.</a:t>
            </a:r>
          </a:p>
          <a:p>
            <a:pPr marL="342900" lvl="1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GB" sz="2100" dirty="0" smtClean="0"/>
              <a:t>Taskforce is chaired </a:t>
            </a:r>
            <a:r>
              <a:rPr lang="en-GB" sz="2100" dirty="0"/>
              <a:t>by Professor Gordon Anderson, </a:t>
            </a:r>
            <a:r>
              <a:rPr lang="en-GB" sz="2100" dirty="0" smtClean="0"/>
              <a:t>an employment </a:t>
            </a:r>
            <a:r>
              <a:rPr lang="en-GB" sz="2100" dirty="0"/>
              <a:t>law specialist at Victoria University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100" b="0" dirty="0"/>
              <a:t>Taskforce is tripartite and includes: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100" dirty="0" smtClean="0"/>
              <a:t>employee representatives (Council of Trade Unions)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100" dirty="0" smtClean="0"/>
              <a:t>employer representatives (Business New Zealand)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100" dirty="0" smtClean="0"/>
              <a:t>government (MBIE, State Services Commission, Inland Revenue)</a:t>
            </a:r>
          </a:p>
          <a:p>
            <a:pPr marL="342900" lvl="1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GB" sz="2100" dirty="0" smtClean="0"/>
              <a:t>Taskforce </a:t>
            </a:r>
            <a:r>
              <a:rPr lang="en-GB" sz="2100" dirty="0"/>
              <a:t>expected to report back to Minister for Workplace Relations and Safety by </a:t>
            </a:r>
            <a:r>
              <a:rPr lang="en-GB" sz="2100" dirty="0" smtClean="0"/>
              <a:t>mid-2019 </a:t>
            </a:r>
            <a:r>
              <a:rPr lang="en-GB" sz="2100" dirty="0"/>
              <a:t>with recommendations for </a:t>
            </a:r>
            <a:r>
              <a:rPr lang="en-GB" sz="2100" dirty="0" smtClean="0"/>
              <a:t>change</a:t>
            </a:r>
            <a:endParaRPr lang="en-GB" sz="2100" dirty="0"/>
          </a:p>
          <a:p>
            <a:pPr marL="342900" lvl="1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GB" sz="2100" dirty="0" smtClean="0"/>
              <a:t>MBIE is providing </a:t>
            </a:r>
            <a:r>
              <a:rPr lang="en-GB" sz="2100" dirty="0"/>
              <a:t>Secretariat </a:t>
            </a:r>
            <a:r>
              <a:rPr lang="en-GB" sz="2100" dirty="0" smtClean="0"/>
              <a:t>support for </a:t>
            </a:r>
            <a:r>
              <a:rPr lang="en-GB" sz="2100" dirty="0"/>
              <a:t>the Taskforce</a:t>
            </a:r>
          </a:p>
          <a:p>
            <a:pPr marL="0" lvl="1" indent="0">
              <a:buNone/>
            </a:pPr>
            <a:r>
              <a:rPr lang="en-GB" sz="2100" dirty="0" smtClean="0"/>
              <a:t>	</a:t>
            </a:r>
          </a:p>
          <a:p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4100678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What is the scope of the Taskforce’s work?</a:t>
            </a:r>
            <a:endParaRPr lang="en-NZ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24744"/>
            <a:ext cx="7520940" cy="3579849"/>
          </a:xfrm>
        </p:spPr>
        <p:txBody>
          <a:bodyPr>
            <a:normAutofit fontScale="77500" lnSpcReduction="20000"/>
          </a:bodyPr>
          <a:lstStyle/>
          <a:p>
            <a:pPr marL="342900" lvl="1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GB" sz="2300" dirty="0"/>
              <a:t>Scope of work is set out in full in the Taskforce’s Terms of Reference (available on MBIE website) but key points </a:t>
            </a:r>
            <a:r>
              <a:rPr lang="en-GB" sz="2300" dirty="0" smtClean="0"/>
              <a:t>are:</a:t>
            </a:r>
          </a:p>
          <a:p>
            <a:pPr marL="571500" lvl="2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NZ" sz="2000" i="1" dirty="0" smtClean="0"/>
              <a:t>Taskforce must make </a:t>
            </a:r>
            <a:r>
              <a:rPr lang="en-NZ" sz="2000" i="1" dirty="0"/>
              <a:t>recommendations to the </a:t>
            </a:r>
            <a:r>
              <a:rPr lang="en-NZ" sz="2000" i="1" dirty="0" smtClean="0"/>
              <a:t>Government on </a:t>
            </a:r>
            <a:r>
              <a:rPr lang="en-NZ" sz="2000" i="1" dirty="0"/>
              <a:t>policy options for the provision of, and payment for, holiday and leave </a:t>
            </a:r>
            <a:r>
              <a:rPr lang="en-NZ" sz="2000" i="1" dirty="0" smtClean="0"/>
              <a:t>entitlements that:</a:t>
            </a:r>
          </a:p>
          <a:p>
            <a:pPr marL="800100" lvl="3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NZ" sz="2000" i="1" dirty="0" smtClean="0"/>
              <a:t>are clearer for employers, employees, payroll providers and practitioners </a:t>
            </a:r>
          </a:p>
          <a:p>
            <a:pPr marL="800100" lvl="3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NZ" sz="2000" i="1" dirty="0" smtClean="0"/>
              <a:t>are </a:t>
            </a:r>
            <a:r>
              <a:rPr lang="en-NZ" sz="2000" i="1" dirty="0"/>
              <a:t>simpler than the current </a:t>
            </a:r>
            <a:r>
              <a:rPr lang="en-NZ" sz="2000" i="1" dirty="0" smtClean="0"/>
              <a:t>Act</a:t>
            </a:r>
            <a:endParaRPr lang="en-NZ" sz="2000" i="1" dirty="0"/>
          </a:p>
          <a:p>
            <a:pPr marL="800100" lvl="3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NZ" sz="2000" i="1" dirty="0" smtClean="0"/>
              <a:t>can be readily implemented </a:t>
            </a:r>
            <a:r>
              <a:rPr lang="en-NZ" sz="2000" i="1" dirty="0"/>
              <a:t>in a payroll </a:t>
            </a:r>
            <a:r>
              <a:rPr lang="en-NZ" sz="2000" i="1" dirty="0" smtClean="0"/>
              <a:t>system</a:t>
            </a:r>
          </a:p>
          <a:p>
            <a:pPr marL="800100" lvl="3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NZ" sz="2000" i="1" dirty="0" smtClean="0"/>
              <a:t>minimise </a:t>
            </a:r>
            <a:r>
              <a:rPr lang="en-NZ" sz="2000" i="1" dirty="0"/>
              <a:t>compliance costs for </a:t>
            </a:r>
            <a:r>
              <a:rPr lang="en-NZ" sz="2000" i="1" dirty="0" smtClean="0"/>
              <a:t>employers and any perverse </a:t>
            </a:r>
            <a:r>
              <a:rPr lang="en-NZ" sz="2000" i="1" dirty="0"/>
              <a:t>incentives on employers and </a:t>
            </a:r>
            <a:r>
              <a:rPr lang="en-NZ" sz="2000" i="1" dirty="0" smtClean="0"/>
              <a:t>employees</a:t>
            </a:r>
          </a:p>
          <a:p>
            <a:pPr marL="800100" lvl="3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GB" sz="2000" i="1" dirty="0" smtClean="0"/>
              <a:t>can cater for wide variety of working arrangements </a:t>
            </a:r>
          </a:p>
          <a:p>
            <a:pPr marL="800100" lvl="3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GB" sz="2000" i="1" dirty="0" smtClean="0"/>
              <a:t>aim to protect overall entitlements for employees.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100" dirty="0" smtClean="0"/>
          </a:p>
          <a:p>
            <a:pPr marL="342900" lvl="1" indent="-342900">
              <a:spcBef>
                <a:spcPts val="800"/>
              </a:spcBef>
              <a:buClrTx/>
              <a:buFont typeface="Arial" pitchFamily="34" charset="0"/>
              <a:buChar char="•"/>
            </a:pPr>
            <a:r>
              <a:rPr lang="en-GB" sz="2300" dirty="0"/>
              <a:t>Remediation relating to current Act is out of scope.</a:t>
            </a:r>
            <a:endParaRPr lang="en-NZ" sz="2300" dirty="0"/>
          </a:p>
        </p:txBody>
      </p:sp>
    </p:spTree>
    <p:extLst>
      <p:ext uri="{BB962C8B-B14F-4D97-AF65-F5344CB8AC3E}">
        <p14:creationId xmlns:p14="http://schemas.microsoft.com/office/powerpoint/2010/main" val="3812413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Will the review succeed?</a:t>
            </a:r>
            <a:endParaRPr lang="en-NZ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Previous reviews have not resolved issues so why do we think this one will succeed?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Two key reasons: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GB" sz="24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400" dirty="0" smtClean="0"/>
              <a:t>Very strong desire from all parties (government, employers and employees) to make this work. 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400" dirty="0" smtClean="0"/>
              <a:t>Have learnt from previous attempts – understand the importance of robustly testing options that the Taskforce develops to ensure they can work in practice rather than just in theory.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NZ" sz="2000" dirty="0" smtClean="0"/>
          </a:p>
          <a:p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3011435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What is the Taskforce doing?</a:t>
            </a:r>
            <a:endParaRPr lang="en-NZ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96752"/>
            <a:ext cx="7520940" cy="3768532"/>
          </a:xfrm>
        </p:spPr>
        <p:txBody>
          <a:bodyPr>
            <a:normAutofit fontScale="925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Taskforce has developed an Issues Paper that sets out what it understands the main issues with the current Holidays Act to be.</a:t>
            </a:r>
            <a:r>
              <a:rPr lang="en-GB" sz="1900" dirty="0"/>
              <a:t> Simply the views of the Taskforce – not claiming to be the last word</a:t>
            </a:r>
            <a:r>
              <a:rPr lang="en-GB" sz="1900" dirty="0" smtClean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19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 smtClean="0"/>
              <a:t>Wants to hear from </a:t>
            </a:r>
            <a:r>
              <a:rPr lang="en-NZ" sz="1900" dirty="0" smtClean="0"/>
              <a:t>key stakeholders, including payroll practitioners, </a:t>
            </a:r>
            <a:r>
              <a:rPr lang="en-NZ" sz="1900" dirty="0"/>
              <a:t>about: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NZ" sz="19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1900" b="1" dirty="0"/>
              <a:t>whether the issues set out in the Issues Paper are described accurately?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sz="1900" b="1" dirty="0"/>
              <a:t>whether </a:t>
            </a:r>
            <a:r>
              <a:rPr lang="en-NZ" sz="1900" b="1" dirty="0" smtClean="0"/>
              <a:t>there are other issues with </a:t>
            </a:r>
            <a:r>
              <a:rPr lang="en-NZ" sz="1900" b="1" dirty="0"/>
              <a:t>the Act that are not captured in the Issues </a:t>
            </a:r>
            <a:r>
              <a:rPr lang="en-NZ" sz="1900" b="1" dirty="0" smtClean="0"/>
              <a:t>Paper (and if so what are they)? </a:t>
            </a:r>
            <a:endParaRPr lang="en-NZ" sz="1900" b="1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1900" b="1" dirty="0"/>
              <a:t>any suggestions or proposals for change.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NZ" sz="19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NZ" sz="1900" dirty="0" smtClean="0"/>
              <a:t>The </a:t>
            </a:r>
            <a:r>
              <a:rPr lang="en-NZ" sz="1900" dirty="0"/>
              <a:t>Taskforce is seeking feedback by </a:t>
            </a:r>
            <a:r>
              <a:rPr lang="en-NZ" sz="1900" b="1" dirty="0"/>
              <a:t>12 October 2018</a:t>
            </a:r>
            <a:r>
              <a:rPr lang="en-NZ" sz="1900" dirty="0"/>
              <a:t>. </a:t>
            </a:r>
            <a:endParaRPr lang="en-NZ" sz="19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NZ" sz="2000" dirty="0" smtClean="0"/>
          </a:p>
        </p:txBody>
      </p:sp>
    </p:spTree>
    <p:extLst>
      <p:ext uri="{BB962C8B-B14F-4D97-AF65-F5344CB8AC3E}">
        <p14:creationId xmlns:p14="http://schemas.microsoft.com/office/powerpoint/2010/main" val="67249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So what does the Issues Paper say?</a:t>
            </a:r>
            <a:endParaRPr lang="en-NZ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96752"/>
            <a:ext cx="7520940" cy="3768532"/>
          </a:xfrm>
        </p:spPr>
        <p:txBody>
          <a:bodyPr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Section 1: Background to review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Section 2: Overview of the Holidays Act 2003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Section 3: Who is affected by the issues with the Holidays Act?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Section 4: What are the key issues with the Act?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Section 5: Seeks suggestions for change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 smtClean="0"/>
              <a:t>I will focus on what the paper says about Sections 3, 4 and 5.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76551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Section 3 – who is affected by issues with the  Holidays Act?</a:t>
            </a:r>
            <a:endParaRPr lang="en-NZ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96752"/>
            <a:ext cx="7520940" cy="3768532"/>
          </a:xfrm>
        </p:spPr>
        <p:txBody>
          <a:bodyPr>
            <a:normAutofit fontScale="85000"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NZ" sz="2000" b="1" dirty="0" smtClean="0"/>
              <a:t>All </a:t>
            </a:r>
            <a:r>
              <a:rPr lang="en-NZ" sz="2000" b="1" dirty="0"/>
              <a:t>employers and employees are affected by </a:t>
            </a:r>
            <a:r>
              <a:rPr lang="en-NZ" sz="2000" b="1" dirty="0" smtClean="0"/>
              <a:t>non-compliance with </a:t>
            </a:r>
            <a:r>
              <a:rPr lang="en-NZ" sz="2000" b="1" dirty="0"/>
              <a:t>the Act</a:t>
            </a:r>
            <a:r>
              <a:rPr lang="en-NZ" sz="2000" b="1" dirty="0" smtClean="0"/>
              <a:t>…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/>
              <a:t>Even employers with </a:t>
            </a:r>
            <a:r>
              <a:rPr lang="en-NZ" sz="2000" dirty="0" smtClean="0"/>
              <a:t>a workforce </a:t>
            </a:r>
            <a:r>
              <a:rPr lang="en-NZ" sz="2000" dirty="0"/>
              <a:t>working standard hours may face challenges </a:t>
            </a:r>
            <a:r>
              <a:rPr lang="en-NZ" sz="2000" dirty="0" smtClean="0"/>
              <a:t>(e.g. if not all payments are included in gross earnings).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NZ" sz="2000" b="1" dirty="0"/>
              <a:t>…but it’s harder for some employers for different reasons</a:t>
            </a:r>
            <a:r>
              <a:rPr lang="en-NZ" sz="2000" b="1" dirty="0" smtClean="0"/>
              <a:t>…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 smtClean="0"/>
              <a:t>flexible </a:t>
            </a:r>
            <a:r>
              <a:rPr lang="en-NZ" sz="2000" dirty="0"/>
              <a:t>or variable </a:t>
            </a:r>
            <a:r>
              <a:rPr lang="en-NZ" sz="2000" dirty="0" smtClean="0"/>
              <a:t>work practices can make it hard to implement especially in sectors where these work practices are common (e.g. hospitality, retail)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 smtClean="0"/>
              <a:t>SME’s may struggle especially if they lack dedicated payroll expertise…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 smtClean="0"/>
              <a:t>…while attempts by large employers to systematise payroll can cause problems, especially if working arrangements change 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NZ" sz="2000" b="1" dirty="0"/>
              <a:t>…and the effects can be worse for some employees. </a:t>
            </a:r>
            <a:endParaRPr lang="en-GB" sz="2000" b="1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 smtClean="0"/>
              <a:t>Those with variable hours and/or pay tend to be the worst affected (e.g. what is a day or a week for someone with variable hours). </a:t>
            </a:r>
          </a:p>
        </p:txBody>
      </p:sp>
    </p:spTree>
    <p:extLst>
      <p:ext uri="{BB962C8B-B14F-4D97-AF65-F5344CB8AC3E}">
        <p14:creationId xmlns:p14="http://schemas.microsoft.com/office/powerpoint/2010/main" val="13590597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667</TotalTime>
  <Words>1316</Words>
  <Application>Microsoft Office PowerPoint</Application>
  <PresentationFormat>On-screen Show (4:3)</PresentationFormat>
  <Paragraphs>130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Angles</vt:lpstr>
      <vt:lpstr>HOLIDAYS ACT REVIEW</vt:lpstr>
      <vt:lpstr>Structure</vt:lpstr>
      <vt:lpstr>How did we get here?</vt:lpstr>
      <vt:lpstr>So what can be done?</vt:lpstr>
      <vt:lpstr>What is the scope of the Taskforce’s work?</vt:lpstr>
      <vt:lpstr>Will the review succeed?</vt:lpstr>
      <vt:lpstr>What is the Taskforce doing?</vt:lpstr>
      <vt:lpstr>So what does the Issues Paper say?</vt:lpstr>
      <vt:lpstr>Section 3 – who is affected by issues with the  Holidays Act?</vt:lpstr>
      <vt:lpstr>Section 4 – what are the key issues with the Act?</vt:lpstr>
      <vt:lpstr>Section 4 – key issues continued</vt:lpstr>
      <vt:lpstr>Section 4 – key issues continued</vt:lpstr>
      <vt:lpstr>Section 5 – How could things be improved? </vt:lpstr>
      <vt:lpstr>Next steps</vt:lpstr>
      <vt:lpstr>Thanks for your time</vt:lpstr>
    </vt:vector>
  </TitlesOfParts>
  <Company>Ministry of Economic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 review panel</dc:title>
  <dc:creator>Jon Saunders</dc:creator>
  <cp:lastModifiedBy>Jon Saunders</cp:lastModifiedBy>
  <cp:revision>46</cp:revision>
  <dcterms:created xsi:type="dcterms:W3CDTF">2018-08-05T21:57:32Z</dcterms:created>
  <dcterms:modified xsi:type="dcterms:W3CDTF">2018-10-01T23:36:55Z</dcterms:modified>
</cp:coreProperties>
</file>