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>
        <p:scale>
          <a:sx n="92" d="100"/>
          <a:sy n="92" d="100"/>
        </p:scale>
        <p:origin x="64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99C05-6FD1-6547-8938-51C277D220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7FFF1B-7C9E-F044-8E3C-4575729170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EC351-D40D-F94F-94FF-96638C07B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F401-535D-5E41-B121-D3A9BA35A16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FA2CE-C6FB-2149-9ADE-32B9550FB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C8895-5253-5F41-979D-A13DBB402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B6A2-1850-9941-9091-762D72B86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31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938D6-644B-0946-8581-618FC5F80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491582-7183-9546-8E26-1F8CC75B9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07177-7DC6-DD46-9C0E-B4EF713F5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F401-535D-5E41-B121-D3A9BA35A16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7BD3D-79C5-394B-8326-1CF08FBC8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AA79D-140C-4B40-837B-023AC3039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B6A2-1850-9941-9091-762D72B86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7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710FCF-0C48-F942-AEDC-02110A9FC9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0158FE-168F-8849-BD60-4A3330D9E5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29158-DD54-FE4F-AA4C-26C9A5D8C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F401-535D-5E41-B121-D3A9BA35A16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389B9-9CC1-704B-B58D-19BC57D05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8E0FC-043D-F142-AA07-3E448B745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B6A2-1850-9941-9091-762D72B86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0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84918-9E42-6640-9375-CBB91CA3A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B5094-E850-764B-B8FB-05854452C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883DA-43F3-B44D-857A-BDC184D3D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F401-535D-5E41-B121-D3A9BA35A16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63888-7214-D94B-95DD-13D855A69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49BDB-739D-5845-8A87-8166781AA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B6A2-1850-9941-9091-762D72B86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0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76472-25F9-264E-9AF3-78CEDABE0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D60D4A-8AB9-E64D-8751-D60B11980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DCBC4-C170-F84A-A431-0202A516C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F401-535D-5E41-B121-D3A9BA35A16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DA42B-1681-E146-9955-B26739C26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EE46E-AF26-AA43-A9B1-0C1D7CEF9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B6A2-1850-9941-9091-762D72B86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8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96D40-2284-8C49-B445-FB4FD9B91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F74A3-5390-6947-8A31-9E83640FB2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C2B41-44C9-984C-A91B-4099B71F7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ED775-8402-7A4C-B523-3506C2F78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F401-535D-5E41-B121-D3A9BA35A16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0F8D2A-6005-424B-8428-BB5FD88B9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EB6E95-CB6F-2B47-A054-AFCB61850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B6A2-1850-9941-9091-762D72B86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9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3FBC0-4ED9-304D-9C83-3B9D2323D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E572A-D91A-7E4E-9D44-D6D898BDC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6309B9-F574-CE4E-BCCF-E03DB1236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A4C4B3-31F2-A74B-BC48-527287E4C0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F39ECA-202A-0348-A295-AFA6AA9FA6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827044-DEE3-7947-8ADB-01E795B6A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F401-535D-5E41-B121-D3A9BA35A16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56FBB5-ACC6-4F47-A135-F8C18856D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359E57-2934-3246-B07C-536F7937E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B6A2-1850-9941-9091-762D72B86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5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B6B9E-9BC4-BF48-8A0E-61C4596AC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A2904F-7CC4-1E47-8C7D-BF7F58C4E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F401-535D-5E41-B121-D3A9BA35A16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0E5692-1A64-FF47-8391-C7BC9A3ED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56F6FD-74B6-BC49-B5FE-FAE476E3A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B6A2-1850-9941-9091-762D72B86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96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49B7DC-9A53-3646-915A-B9E234846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F401-535D-5E41-B121-D3A9BA35A16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0645EE-C4E3-0944-B0F1-D5C9E00BE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4683B-E5B3-E748-810A-7AFC019DE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B6A2-1850-9941-9091-762D72B86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189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993F1-628F-A44F-B6D8-7E0B86ED1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51D99-67C7-1A40-B010-DF86B35D0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61FD43-A006-C645-9457-B36694D926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10C5F2-2B64-FC4F-A7C3-50B99738A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F401-535D-5E41-B121-D3A9BA35A16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67425A-8CDC-914F-AAFF-CE7E54094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EC868-9B8C-0F40-BDFE-59E05FA52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B6A2-1850-9941-9091-762D72B86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149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68CB6-EAA8-A744-8101-66A146D2C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EEFC1C-C5E2-9345-B9D0-C43EC3E2DB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93D268-D905-014B-A99E-DD78613B9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54C09-13EC-4347-8669-9DF202D15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F401-535D-5E41-B121-D3A9BA35A16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963D3-23B2-524B-B6A2-543E15DFF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967B6-034F-664A-B84D-825B3038C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B6A2-1850-9941-9091-762D72B86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59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0143B2-AFF0-D34B-81B2-53A0BE65D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56EE8-9113-0D4B-B5C4-3A6B7F09B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F6754-B8DB-CD49-A35C-72C76A279B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8F401-535D-5E41-B121-D3A9BA35A16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6A874-8EAC-DD43-9547-DEB4E43C3F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950A3-8763-BB4F-8D3F-6076F1E164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FB6A2-1850-9941-9091-762D72B86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5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" Type="http://schemas.openxmlformats.org/officeDocument/2006/relationships/image" Target="../media/image1.jpe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2" Type="http://schemas.openxmlformats.org/officeDocument/2006/relationships/image" Target="../media/image4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4D7EC-00FB-BD41-A339-17570AC3AC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A60895-D070-024B-A044-4F26BC9716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 b="1" dirty="0"/>
          </a:p>
          <a:p>
            <a:r>
              <a:rPr lang="en-NZ" b="1" dirty="0"/>
              <a:t>A Case Study</a:t>
            </a:r>
            <a:endParaRPr lang="en-NZ" dirty="0"/>
          </a:p>
          <a:p>
            <a:r>
              <a:rPr lang="en-NZ" b="1" dirty="0"/>
              <a:t>Remediation for Part Time and Variable hourly paid employees</a:t>
            </a:r>
            <a:endParaRPr lang="en-NZ" dirty="0"/>
          </a:p>
          <a:p>
            <a:endParaRPr lang="en-US" dirty="0"/>
          </a:p>
        </p:txBody>
      </p:sp>
      <p:pic>
        <p:nvPicPr>
          <p:cNvPr id="4" name="Picture 3" descr="C:\Users\allan\AppData\Local\Microsoft\Windows\INetCacheContent.Word\Neteffext LOGO.JPG">
            <a:extLst>
              <a:ext uri="{FF2B5EF4-FFF2-40B4-BE49-F238E27FC236}">
                <a16:creationId xmlns:a16="http://schemas.microsoft.com/office/drawing/2014/main" id="{3C446501-74C7-FB4B-94F3-8762B18FBB5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125" y="1663927"/>
            <a:ext cx="5813749" cy="18460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1680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3D927-9CC7-7347-BF68-5A6950E12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179" y="942755"/>
            <a:ext cx="10515600" cy="474334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NZ" sz="3600" b="1" dirty="0"/>
              <a:t>Terminations</a:t>
            </a:r>
            <a:endParaRPr lang="en-NZ" sz="3600" dirty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sz="3300" dirty="0"/>
              <a:t>In the event of a termination an employee would be paid:</a:t>
            </a:r>
          </a:p>
          <a:p>
            <a:pPr marL="0" indent="0">
              <a:buNone/>
            </a:pPr>
            <a:endParaRPr lang="en-NZ" sz="3300" dirty="0"/>
          </a:p>
          <a:p>
            <a:pPr marL="0" indent="0">
              <a:buNone/>
            </a:pPr>
            <a:r>
              <a:rPr lang="en-NZ" sz="3300" dirty="0"/>
              <a:t>Payment for annual leave (1</a:t>
            </a:r>
            <a:r>
              <a:rPr lang="en-NZ" sz="3300" baseline="30000" dirty="0"/>
              <a:t>st</a:t>
            </a:r>
            <a:r>
              <a:rPr lang="en-NZ" sz="3300" dirty="0"/>
              <a:t> instance)</a:t>
            </a:r>
          </a:p>
          <a:p>
            <a:pPr marL="0" indent="0">
              <a:buNone/>
            </a:pPr>
            <a:endParaRPr lang="en-NZ" dirty="0"/>
          </a:p>
          <a:p>
            <a:pPr lvl="0"/>
            <a:r>
              <a:rPr lang="en-NZ" sz="2900" dirty="0"/>
              <a:t>380% of the greater of:</a:t>
            </a:r>
          </a:p>
          <a:p>
            <a:pPr lvl="1"/>
            <a:r>
              <a:rPr lang="en-NZ" sz="2700" dirty="0"/>
              <a:t>OWP     or</a:t>
            </a:r>
          </a:p>
          <a:p>
            <a:pPr lvl="1"/>
            <a:r>
              <a:rPr lang="en-NZ" sz="2700" dirty="0"/>
              <a:t>AWE</a:t>
            </a:r>
          </a:p>
          <a:p>
            <a:pPr lvl="1"/>
            <a:r>
              <a:rPr lang="en-NZ" sz="2700" dirty="0"/>
              <a:t>Plus 8% of gross taxable earnings following anniversary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sz="3300" dirty="0"/>
              <a:t>Payment for annual leave (2</a:t>
            </a:r>
            <a:r>
              <a:rPr lang="en-NZ" sz="3300" baseline="30000" dirty="0"/>
              <a:t>nd</a:t>
            </a:r>
            <a:r>
              <a:rPr lang="en-NZ" sz="3300" dirty="0"/>
              <a:t> instance)</a:t>
            </a:r>
          </a:p>
          <a:p>
            <a:pPr marL="0" indent="0">
              <a:buNone/>
            </a:pPr>
            <a:endParaRPr lang="en-NZ" dirty="0"/>
          </a:p>
          <a:p>
            <a:pPr lvl="0"/>
            <a:r>
              <a:rPr lang="en-NZ" sz="2900" dirty="0"/>
              <a:t>355% of the greater of</a:t>
            </a:r>
          </a:p>
          <a:p>
            <a:pPr lvl="1"/>
            <a:r>
              <a:rPr lang="en-NZ" sz="2700" dirty="0"/>
              <a:t>OWP</a:t>
            </a:r>
          </a:p>
          <a:p>
            <a:pPr lvl="1"/>
            <a:r>
              <a:rPr lang="en-NZ" sz="2700" dirty="0"/>
              <a:t>AWE </a:t>
            </a:r>
          </a:p>
          <a:p>
            <a:pPr lvl="1"/>
            <a:r>
              <a:rPr lang="en-NZ" sz="2700" dirty="0"/>
              <a:t>Plus 8% of gross taxable earnings following anniversary</a:t>
            </a:r>
          </a:p>
          <a:p>
            <a:endParaRPr lang="en-US" dirty="0"/>
          </a:p>
        </p:txBody>
      </p:sp>
      <p:pic>
        <p:nvPicPr>
          <p:cNvPr id="4" name="Picture 3" descr="C:\Users\allan\AppData\Local\Microsoft\Windows\INetCacheContent.Word\Neteffext LOGO.JPG">
            <a:extLst>
              <a:ext uri="{FF2B5EF4-FFF2-40B4-BE49-F238E27FC236}">
                <a16:creationId xmlns:a16="http://schemas.microsoft.com/office/drawing/2014/main" id="{3FA1217E-3884-E145-888D-16C81A46C3ED}"/>
              </a:ext>
            </a:extLst>
          </p:cNvPr>
          <p:cNvPicPr/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862" y="6133672"/>
            <a:ext cx="2281138" cy="724328"/>
          </a:xfrm>
          <a:prstGeom prst="rect">
            <a:avLst/>
          </a:prstGeom>
          <a:noFill/>
          <a:ln>
            <a:noFill/>
          </a:ln>
          <a:effectLst>
            <a:outerShdw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337375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862F1-340F-9742-960E-8A8CFF2DD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5307"/>
            <a:ext cx="10515600" cy="451211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b="1" dirty="0"/>
              <a:t>Remediation calculations</a:t>
            </a:r>
            <a:endParaRPr lang="en-NZ" sz="1600" dirty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sz="2600" dirty="0"/>
              <a:t>Holiday pay shortfalls must add into the period that they were supposed to be made.</a:t>
            </a:r>
          </a:p>
          <a:p>
            <a:pPr marL="0" indent="0">
              <a:buNone/>
            </a:pPr>
            <a:endParaRPr lang="en-NZ" dirty="0"/>
          </a:p>
          <a:p>
            <a:pPr lvl="0"/>
            <a:r>
              <a:rPr lang="en-NZ" sz="2600" dirty="0"/>
              <a:t>i.e. Employee underpaid $ 25.00 in a week leave was taken. </a:t>
            </a:r>
          </a:p>
          <a:p>
            <a:pPr marL="0" indent="0">
              <a:buNone/>
            </a:pPr>
            <a:endParaRPr lang="en-NZ" sz="2600" dirty="0"/>
          </a:p>
          <a:p>
            <a:pPr lvl="0"/>
            <a:r>
              <a:rPr lang="en-NZ" sz="2600" dirty="0"/>
              <a:t>This gross amount must be added into </a:t>
            </a:r>
          </a:p>
          <a:p>
            <a:pPr marL="0" indent="0">
              <a:buNone/>
            </a:pPr>
            <a:endParaRPr lang="en-NZ" sz="1600" dirty="0"/>
          </a:p>
          <a:p>
            <a:pPr lvl="1"/>
            <a:r>
              <a:rPr lang="en-NZ" dirty="0"/>
              <a:t>OWP	for last week (or the last 4 weeks if appropriate)</a:t>
            </a:r>
            <a:endParaRPr lang="en-NZ" sz="1600" dirty="0"/>
          </a:p>
          <a:p>
            <a:pPr lvl="1"/>
            <a:r>
              <a:rPr lang="en-NZ" dirty="0"/>
              <a:t>AWE	for the next 12 months</a:t>
            </a:r>
            <a:endParaRPr lang="en-NZ" sz="1400" dirty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sz="2600" dirty="0"/>
              <a:t>When completing a remediation, employers cannot simply work out the shortfall and add 8% to the total value at the end of the calculation period.</a:t>
            </a:r>
          </a:p>
          <a:p>
            <a:pPr marL="0" indent="0">
              <a:buNone/>
            </a:pPr>
            <a:endParaRPr lang="en-NZ" sz="2600" dirty="0"/>
          </a:p>
          <a:p>
            <a:pPr marL="0" indent="0">
              <a:buNone/>
            </a:pPr>
            <a:r>
              <a:rPr lang="en-NZ" sz="2600" dirty="0"/>
              <a:t>Any underpayment has to be included in subsequent calculations from date of shortfall (unless its  a backpay ..  refer David’s last newsletter)</a:t>
            </a:r>
          </a:p>
          <a:p>
            <a:endParaRPr lang="en-US" dirty="0"/>
          </a:p>
        </p:txBody>
      </p:sp>
      <p:pic>
        <p:nvPicPr>
          <p:cNvPr id="4" name="Picture 3" descr="C:\Users\allan\AppData\Local\Microsoft\Windows\INetCacheContent.Word\Neteffext LOGO.JPG">
            <a:extLst>
              <a:ext uri="{FF2B5EF4-FFF2-40B4-BE49-F238E27FC236}">
                <a16:creationId xmlns:a16="http://schemas.microsoft.com/office/drawing/2014/main" id="{119E4185-E76F-5940-BBCD-BF4911B9FF28}"/>
              </a:ext>
            </a:extLst>
          </p:cNvPr>
          <p:cNvPicPr/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862" y="6133672"/>
            <a:ext cx="2281138" cy="724328"/>
          </a:xfrm>
          <a:prstGeom prst="rect">
            <a:avLst/>
          </a:prstGeom>
          <a:noFill/>
          <a:ln>
            <a:noFill/>
          </a:ln>
          <a:effectLst>
            <a:outerShdw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4150339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31D6B-289C-BD45-82FE-438FCF1DB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242" y="1089900"/>
            <a:ext cx="10515600" cy="451211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NZ" sz="3600" b="1" dirty="0"/>
              <a:t>Complex situations</a:t>
            </a:r>
            <a:endParaRPr lang="en-NZ" sz="3600" dirty="0"/>
          </a:p>
          <a:p>
            <a:pPr marL="0" indent="0">
              <a:buNone/>
            </a:pPr>
            <a:r>
              <a:rPr lang="en-NZ" dirty="0"/>
              <a:t>	</a:t>
            </a:r>
          </a:p>
          <a:p>
            <a:pPr marL="0" lvl="0" indent="0">
              <a:buNone/>
            </a:pPr>
            <a:r>
              <a:rPr lang="en-NZ" sz="3300" dirty="0"/>
              <a:t>Where an employee works 32 hours for the first 6 months and then drops down to 16 hours for the second      6 months (</a:t>
            </a:r>
            <a:r>
              <a:rPr lang="en-NZ" sz="3300"/>
              <a:t>permanent change</a:t>
            </a:r>
            <a:r>
              <a:rPr lang="en-NZ" sz="3300" dirty="0"/>
              <a:t>)</a:t>
            </a:r>
          </a:p>
          <a:p>
            <a:pPr marL="0" lvl="0" indent="0">
              <a:buNone/>
            </a:pPr>
            <a:endParaRPr lang="en-NZ" sz="3300" dirty="0"/>
          </a:p>
          <a:p>
            <a:pPr lvl="1"/>
            <a:r>
              <a:rPr lang="en-NZ" sz="2900" dirty="0"/>
              <a:t>They are entitled to 4 weeks at 16 hours as this is their working week.</a:t>
            </a:r>
          </a:p>
          <a:p>
            <a:pPr lvl="1"/>
            <a:r>
              <a:rPr lang="en-NZ" sz="2900" dirty="0"/>
              <a:t>However, the AWE rate is elevated</a:t>
            </a:r>
          </a:p>
          <a:p>
            <a:pPr marL="0" indent="0">
              <a:buNone/>
            </a:pPr>
            <a:r>
              <a:rPr lang="en-NZ" dirty="0"/>
              <a:t> </a:t>
            </a:r>
          </a:p>
          <a:p>
            <a:pPr marL="0" indent="0">
              <a:buNone/>
            </a:pPr>
            <a:r>
              <a:rPr lang="en-NZ" sz="3300" dirty="0"/>
              <a:t>I believe that the ACT should ensure that an employee gets at least 8% of earnings from the use of their entitlement.</a:t>
            </a:r>
          </a:p>
          <a:p>
            <a:pPr marL="0" indent="0">
              <a:buNone/>
            </a:pPr>
            <a:endParaRPr lang="en-NZ" sz="3300" dirty="0"/>
          </a:p>
          <a:p>
            <a:pPr lvl="0"/>
            <a:r>
              <a:rPr lang="en-NZ" sz="3300" dirty="0"/>
              <a:t>The employee takes several weeks of LWOP (as defined section 16 ACT)</a:t>
            </a:r>
          </a:p>
          <a:p>
            <a:pPr marL="0" lvl="0" indent="0">
              <a:buNone/>
            </a:pPr>
            <a:endParaRPr lang="en-NZ" sz="3300" dirty="0"/>
          </a:p>
          <a:p>
            <a:pPr lvl="1"/>
            <a:r>
              <a:rPr lang="en-NZ" sz="2900" dirty="0"/>
              <a:t>Once an employee takes more than 1 weeks leave without pay their anniversary date can be moved</a:t>
            </a:r>
          </a:p>
          <a:p>
            <a:pPr lvl="1"/>
            <a:r>
              <a:rPr lang="en-NZ" sz="2900" dirty="0"/>
              <a:t>Once 52 working weeks that includes the 1 week above the employee can receive their entitlement</a:t>
            </a:r>
          </a:p>
          <a:p>
            <a:pPr lvl="1"/>
            <a:r>
              <a:rPr lang="en-NZ" sz="2900" dirty="0"/>
              <a:t>It may take an employee 1 year and say 1 month to receive their entitlement</a:t>
            </a:r>
          </a:p>
        </p:txBody>
      </p:sp>
      <p:pic>
        <p:nvPicPr>
          <p:cNvPr id="4" name="Picture 3" descr="C:\Users\allan\AppData\Local\Microsoft\Windows\INetCacheContent.Word\Neteffext LOGO.JPG">
            <a:extLst>
              <a:ext uri="{FF2B5EF4-FFF2-40B4-BE49-F238E27FC236}">
                <a16:creationId xmlns:a16="http://schemas.microsoft.com/office/drawing/2014/main" id="{7E6BC764-232C-1C45-9C51-311AE4A21327}"/>
              </a:ext>
            </a:extLst>
          </p:cNvPr>
          <p:cNvPicPr/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862" y="6133672"/>
            <a:ext cx="2281138" cy="724328"/>
          </a:xfrm>
          <a:prstGeom prst="rect">
            <a:avLst/>
          </a:prstGeom>
          <a:noFill/>
          <a:ln>
            <a:noFill/>
          </a:ln>
          <a:effectLst>
            <a:outerShdw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31320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C3924-ACF5-5149-9E67-F3C9C007E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648" y="210207"/>
            <a:ext cx="10515600" cy="5241542"/>
          </a:xfrm>
        </p:spPr>
        <p:txBody>
          <a:bodyPr/>
          <a:lstStyle/>
          <a:p>
            <a:pPr marL="0" indent="0" algn="ctr">
              <a:buNone/>
            </a:pPr>
            <a:r>
              <a:rPr lang="en-NZ" sz="2000" b="1" dirty="0"/>
              <a:t>Examples of a spreadsheet developed to manage this remediation</a:t>
            </a:r>
            <a:endParaRPr lang="en-NZ" sz="2000" dirty="0"/>
          </a:p>
          <a:p>
            <a:endParaRPr lang="en-US" dirty="0"/>
          </a:p>
        </p:txBody>
      </p:sp>
      <p:pic>
        <p:nvPicPr>
          <p:cNvPr id="4" name="Picture 3" descr="C:\Users\allan\AppData\Local\Microsoft\Windows\INetCacheContent.Word\Neteffext LOGO.JPG">
            <a:extLst>
              <a:ext uri="{FF2B5EF4-FFF2-40B4-BE49-F238E27FC236}">
                <a16:creationId xmlns:a16="http://schemas.microsoft.com/office/drawing/2014/main" id="{C2C5E1A2-5F09-AA45-BCFC-F48513E21E2D}"/>
              </a:ext>
            </a:extLst>
          </p:cNvPr>
          <p:cNvPicPr/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862" y="6133672"/>
            <a:ext cx="2281138" cy="724328"/>
          </a:xfrm>
          <a:prstGeom prst="rect">
            <a:avLst/>
          </a:prstGeom>
          <a:noFill/>
          <a:ln>
            <a:noFill/>
          </a:ln>
          <a:effectLst>
            <a:outerShdw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E15F24-F60A-F142-BBAB-60D3E9AC81D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973" y="624641"/>
            <a:ext cx="7053121" cy="53074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6282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llan\AppData\Local\Microsoft\Windows\INetCacheContent.Word\Neteffext LOGO.JPG">
            <a:extLst>
              <a:ext uri="{FF2B5EF4-FFF2-40B4-BE49-F238E27FC236}">
                <a16:creationId xmlns:a16="http://schemas.microsoft.com/office/drawing/2014/main" id="{04DB0810-506A-7249-A6A0-56EB717D84A9}"/>
              </a:ext>
            </a:extLst>
          </p:cNvPr>
          <p:cNvPicPr/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862" y="6133672"/>
            <a:ext cx="2281138" cy="724328"/>
          </a:xfrm>
          <a:prstGeom prst="rect">
            <a:avLst/>
          </a:prstGeom>
          <a:noFill/>
          <a:ln>
            <a:noFill/>
          </a:ln>
          <a:effectLst>
            <a:outerShdw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3D33FC4-0BE5-3546-AF00-9EE6129BB1B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2605881"/>
            <a:ext cx="8331200" cy="1193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4886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214C1-E7A5-D948-AB57-969E31F46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710" y="984798"/>
            <a:ext cx="10515600" cy="388149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NZ" b="1" dirty="0"/>
              <a:t>Bad habits</a:t>
            </a:r>
            <a:endParaRPr lang="en-NZ" sz="1600" dirty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sz="2600" dirty="0"/>
              <a:t>Many employers have the following bad habits when an employee leaves or skips out without notice:</a:t>
            </a:r>
          </a:p>
          <a:p>
            <a:pPr marL="0" indent="0">
              <a:buNone/>
            </a:pPr>
            <a:r>
              <a:rPr lang="en-NZ" dirty="0"/>
              <a:t> </a:t>
            </a:r>
          </a:p>
          <a:p>
            <a:pPr marL="0" indent="0">
              <a:buNone/>
            </a:pPr>
            <a:r>
              <a:rPr lang="en-NZ" sz="2600" dirty="0"/>
              <a:t>Does not calculate a final pay, just leaves this in the system. Does not pay the hours from the last week. </a:t>
            </a:r>
          </a:p>
          <a:p>
            <a:pPr marL="0" lvl="0" indent="0">
              <a:buNone/>
            </a:pPr>
            <a:r>
              <a:rPr lang="en-NZ" sz="2600" dirty="0"/>
              <a:t>     and does not have a clause in their contract that says they can deduct a week or two in lieu of notice.</a:t>
            </a:r>
          </a:p>
          <a:p>
            <a:pPr marL="0" indent="0">
              <a:buNone/>
            </a:pPr>
            <a:endParaRPr lang="en-NZ" sz="1600" dirty="0"/>
          </a:p>
          <a:p>
            <a:pPr lvl="0"/>
            <a:r>
              <a:rPr lang="en-NZ" sz="2600" dirty="0"/>
              <a:t>Takes the holiday pay as ‘in lieu of notice’ </a:t>
            </a:r>
          </a:p>
          <a:p>
            <a:pPr marL="0" indent="0">
              <a:buNone/>
            </a:pPr>
            <a:r>
              <a:rPr lang="en-NZ" sz="2600" dirty="0"/>
              <a:t> </a:t>
            </a:r>
          </a:p>
          <a:p>
            <a:pPr lvl="0"/>
            <a:r>
              <a:rPr lang="en-NZ" sz="2600" dirty="0"/>
              <a:t>Leaves the employee on the books in case they come back (creates issues for them if not terminated with IRD.</a:t>
            </a:r>
          </a:p>
          <a:p>
            <a:pPr marL="0" lvl="0" indent="0">
              <a:buNone/>
            </a:pPr>
            <a:endParaRPr lang="en-NZ" sz="2600" dirty="0"/>
          </a:p>
          <a:p>
            <a:pPr marL="0" indent="0">
              <a:buNone/>
            </a:pPr>
            <a:r>
              <a:rPr lang="en-NZ" sz="2600" dirty="0"/>
              <a:t>Employers are obligated to try and find employees to pay their holiday pay.</a:t>
            </a:r>
          </a:p>
          <a:p>
            <a:pPr marL="0" indent="0">
              <a:buNone/>
            </a:pPr>
            <a:endParaRPr lang="en-NZ" sz="2600" dirty="0"/>
          </a:p>
          <a:p>
            <a:pPr marL="0" indent="0">
              <a:buNone/>
            </a:pPr>
            <a:r>
              <a:rPr lang="en-NZ" sz="2600" dirty="0"/>
              <a:t>Remember that unclaimed holiday pay goes to unclaimed monies (usually over $ 100.00 pp per year – opinion)</a:t>
            </a:r>
          </a:p>
          <a:p>
            <a:pPr marL="0" indent="0">
              <a:buNone/>
            </a:pPr>
            <a:endParaRPr lang="en-NZ" sz="2600" dirty="0"/>
          </a:p>
          <a:p>
            <a:pPr marL="0" indent="0">
              <a:buNone/>
            </a:pPr>
            <a:endParaRPr lang="en-NZ" sz="2600" dirty="0"/>
          </a:p>
          <a:p>
            <a:endParaRPr lang="en-US" dirty="0"/>
          </a:p>
        </p:txBody>
      </p:sp>
      <p:pic>
        <p:nvPicPr>
          <p:cNvPr id="4" name="Picture 3" descr="C:\Users\allan\AppData\Local\Microsoft\Windows\INetCacheContent.Word\Neteffext LOGO.JPG">
            <a:extLst>
              <a:ext uri="{FF2B5EF4-FFF2-40B4-BE49-F238E27FC236}">
                <a16:creationId xmlns:a16="http://schemas.microsoft.com/office/drawing/2014/main" id="{F4D2FDB1-7D3D-0A44-9907-0691A0882C6F}"/>
              </a:ext>
            </a:extLst>
          </p:cNvPr>
          <p:cNvPicPr/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862" y="6133672"/>
            <a:ext cx="2281138" cy="724328"/>
          </a:xfrm>
          <a:prstGeom prst="rect">
            <a:avLst/>
          </a:prstGeom>
          <a:noFill/>
          <a:ln>
            <a:noFill/>
          </a:ln>
          <a:effectLst>
            <a:outerShdw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653406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A61D3B4-17FB-594B-B137-4A904303E3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5812" y="266700"/>
            <a:ext cx="4911776" cy="6427952"/>
          </a:xfrm>
        </p:spPr>
      </p:pic>
      <p:pic>
        <p:nvPicPr>
          <p:cNvPr id="160" name="Picture 159" descr="C:\Users\allan\AppData\Local\Microsoft\Windows\INetCacheContent.Word\Neteffext LOGO.JPG">
            <a:extLst>
              <a:ext uri="{FF2B5EF4-FFF2-40B4-BE49-F238E27FC236}">
                <a16:creationId xmlns:a16="http://schemas.microsoft.com/office/drawing/2014/main" id="{ED749309-D08A-A642-9CEB-3C4B4C33D1A4}"/>
              </a:ext>
            </a:extLst>
          </p:cNvPr>
          <p:cNvPicPr/>
          <p:nvPr/>
        </p:nvPicPr>
        <p:blipFill>
          <a:blip r:embed="rId3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862" y="6133672"/>
            <a:ext cx="2281138" cy="724328"/>
          </a:xfrm>
          <a:prstGeom prst="rect">
            <a:avLst/>
          </a:prstGeom>
          <a:noFill/>
          <a:ln>
            <a:noFill/>
          </a:ln>
          <a:effectLst>
            <a:outerShdw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  <p:pic>
        <p:nvPicPr>
          <p:cNvPr id="1025" name="Picture 1" descr="page1image2891536">
            <a:extLst>
              <a:ext uri="{FF2B5EF4-FFF2-40B4-BE49-F238E27FC236}">
                <a16:creationId xmlns:a16="http://schemas.microsoft.com/office/drawing/2014/main" id="{527AF246-C1D8-4A2E-883A-90A2B6C298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783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age1image5779232">
            <a:extLst>
              <a:ext uri="{FF2B5EF4-FFF2-40B4-BE49-F238E27FC236}">
                <a16:creationId xmlns:a16="http://schemas.microsoft.com/office/drawing/2014/main" id="{15BA2DBF-D3B6-4EC9-988C-AD962674C4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690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page1image2979232">
            <a:extLst>
              <a:ext uri="{FF2B5EF4-FFF2-40B4-BE49-F238E27FC236}">
                <a16:creationId xmlns:a16="http://schemas.microsoft.com/office/drawing/2014/main" id="{9CD763E3-0209-4BCF-A496-69F7A47306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783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age1image5791712">
            <a:extLst>
              <a:ext uri="{FF2B5EF4-FFF2-40B4-BE49-F238E27FC236}">
                <a16:creationId xmlns:a16="http://schemas.microsoft.com/office/drawing/2014/main" id="{6D596736-9ECA-4358-A27F-1768FC6E17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6900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page1image5791920">
            <a:extLst>
              <a:ext uri="{FF2B5EF4-FFF2-40B4-BE49-F238E27FC236}">
                <a16:creationId xmlns:a16="http://schemas.microsoft.com/office/drawing/2014/main" id="{03964169-302F-4096-9ADE-CD2F01A56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6900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age1image5792128">
            <a:extLst>
              <a:ext uri="{FF2B5EF4-FFF2-40B4-BE49-F238E27FC236}">
                <a16:creationId xmlns:a16="http://schemas.microsoft.com/office/drawing/2014/main" id="{4639F153-F6CB-413C-9211-AF56580BCA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8170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page1image5792336">
            <a:extLst>
              <a:ext uri="{FF2B5EF4-FFF2-40B4-BE49-F238E27FC236}">
                <a16:creationId xmlns:a16="http://schemas.microsoft.com/office/drawing/2014/main" id="{665A4E99-0270-41CE-BE89-A3BEAFDFF5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age1image5792544">
            <a:extLst>
              <a:ext uri="{FF2B5EF4-FFF2-40B4-BE49-F238E27FC236}">
                <a16:creationId xmlns:a16="http://schemas.microsoft.com/office/drawing/2014/main" id="{E6762DC0-F3C2-4789-8FBC-EC1ED0F7A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page1image5792752">
            <a:extLst>
              <a:ext uri="{FF2B5EF4-FFF2-40B4-BE49-F238E27FC236}">
                <a16:creationId xmlns:a16="http://schemas.microsoft.com/office/drawing/2014/main" id="{43BF3136-30FF-4D6D-AB41-F4AB28CCEC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age1image5792960">
            <a:extLst>
              <a:ext uri="{FF2B5EF4-FFF2-40B4-BE49-F238E27FC236}">
                <a16:creationId xmlns:a16="http://schemas.microsoft.com/office/drawing/2014/main" id="{C3484D51-0CE0-4FD8-9FC8-440C86FA90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page1image5793168">
            <a:extLst>
              <a:ext uri="{FF2B5EF4-FFF2-40B4-BE49-F238E27FC236}">
                <a16:creationId xmlns:a16="http://schemas.microsoft.com/office/drawing/2014/main" id="{55E6C1E9-0602-49EF-990E-7923A6E5DB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66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page1image5793376">
            <a:extLst>
              <a:ext uri="{FF2B5EF4-FFF2-40B4-BE49-F238E27FC236}">
                <a16:creationId xmlns:a16="http://schemas.microsoft.com/office/drawing/2014/main" id="{02178B60-D9D6-48DF-8087-45E426B28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page1image5793584">
            <a:extLst>
              <a:ext uri="{FF2B5EF4-FFF2-40B4-BE49-F238E27FC236}">
                <a16:creationId xmlns:a16="http://schemas.microsoft.com/office/drawing/2014/main" id="{B8968741-D50F-4B34-BB2C-D71F72ACA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page1image5793792">
            <a:extLst>
              <a:ext uri="{FF2B5EF4-FFF2-40B4-BE49-F238E27FC236}">
                <a16:creationId xmlns:a16="http://schemas.microsoft.com/office/drawing/2014/main" id="{A12304B5-66E8-4566-AF30-70BCD8F55F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page1image5794000">
            <a:extLst>
              <a:ext uri="{FF2B5EF4-FFF2-40B4-BE49-F238E27FC236}">
                <a16:creationId xmlns:a16="http://schemas.microsoft.com/office/drawing/2014/main" id="{C663DFA4-0C30-4FEC-8FBF-035E55CBB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page1image5794208">
            <a:extLst>
              <a:ext uri="{FF2B5EF4-FFF2-40B4-BE49-F238E27FC236}">
                <a16:creationId xmlns:a16="http://schemas.microsoft.com/office/drawing/2014/main" id="{6D766282-E2E6-404F-8F42-54165B4D94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page1image5794416">
            <a:extLst>
              <a:ext uri="{FF2B5EF4-FFF2-40B4-BE49-F238E27FC236}">
                <a16:creationId xmlns:a16="http://schemas.microsoft.com/office/drawing/2014/main" id="{7683EB4C-A9DC-4CB1-A487-082A1B067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page1image5794624">
            <a:extLst>
              <a:ext uri="{FF2B5EF4-FFF2-40B4-BE49-F238E27FC236}">
                <a16:creationId xmlns:a16="http://schemas.microsoft.com/office/drawing/2014/main" id="{C31AC132-5444-40DE-BA67-29A2306B0B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page1image5794832">
            <a:extLst>
              <a:ext uri="{FF2B5EF4-FFF2-40B4-BE49-F238E27FC236}">
                <a16:creationId xmlns:a16="http://schemas.microsoft.com/office/drawing/2014/main" id="{7AEAC48A-81FE-45AA-94FE-0F8EADE4E9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page1image5795040">
            <a:extLst>
              <a:ext uri="{FF2B5EF4-FFF2-40B4-BE49-F238E27FC236}">
                <a16:creationId xmlns:a16="http://schemas.microsoft.com/office/drawing/2014/main" id="{866A07B2-35AA-4107-BC1A-3CDF4B4190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page1image5795248">
            <a:extLst>
              <a:ext uri="{FF2B5EF4-FFF2-40B4-BE49-F238E27FC236}">
                <a16:creationId xmlns:a16="http://schemas.microsoft.com/office/drawing/2014/main" id="{7918D29E-356E-41AB-9506-F39A8AE3F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page1image5795456">
            <a:extLst>
              <a:ext uri="{FF2B5EF4-FFF2-40B4-BE49-F238E27FC236}">
                <a16:creationId xmlns:a16="http://schemas.microsoft.com/office/drawing/2014/main" id="{4C1F85C3-D507-4C56-A3DD-CBD88DDC6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page1image5795664">
            <a:extLst>
              <a:ext uri="{FF2B5EF4-FFF2-40B4-BE49-F238E27FC236}">
                <a16:creationId xmlns:a16="http://schemas.microsoft.com/office/drawing/2014/main" id="{D34231F5-E195-46C9-AC2F-6D1A3FD21C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page1image5795872">
            <a:extLst>
              <a:ext uri="{FF2B5EF4-FFF2-40B4-BE49-F238E27FC236}">
                <a16:creationId xmlns:a16="http://schemas.microsoft.com/office/drawing/2014/main" id="{FA82E239-A282-452C-BC36-7122D744CF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 descr="page1image5796080">
            <a:extLst>
              <a:ext uri="{FF2B5EF4-FFF2-40B4-BE49-F238E27FC236}">
                <a16:creationId xmlns:a16="http://schemas.microsoft.com/office/drawing/2014/main" id="{60456E3C-2EFA-45BC-BB15-17A8D6A760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page1image5796288">
            <a:extLst>
              <a:ext uri="{FF2B5EF4-FFF2-40B4-BE49-F238E27FC236}">
                <a16:creationId xmlns:a16="http://schemas.microsoft.com/office/drawing/2014/main" id="{3F2C1571-1B35-456E-9DF2-2F9BF3B5C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1" name="Picture 27" descr="page1image5796496">
            <a:extLst>
              <a:ext uri="{FF2B5EF4-FFF2-40B4-BE49-F238E27FC236}">
                <a16:creationId xmlns:a16="http://schemas.microsoft.com/office/drawing/2014/main" id="{93D5159F-C5B6-4118-8DE8-6E24111052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6900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page1image5796704">
            <a:extLst>
              <a:ext uri="{FF2B5EF4-FFF2-40B4-BE49-F238E27FC236}">
                <a16:creationId xmlns:a16="http://schemas.microsoft.com/office/drawing/2014/main" id="{7E32022C-5ED6-4DD8-8ECD-479466F281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3" name="Picture 29" descr="page1image5796912">
            <a:extLst>
              <a:ext uri="{FF2B5EF4-FFF2-40B4-BE49-F238E27FC236}">
                <a16:creationId xmlns:a16="http://schemas.microsoft.com/office/drawing/2014/main" id="{15B17573-4636-40A2-A844-7443092588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page1image5797120">
            <a:extLst>
              <a:ext uri="{FF2B5EF4-FFF2-40B4-BE49-F238E27FC236}">
                <a16:creationId xmlns:a16="http://schemas.microsoft.com/office/drawing/2014/main" id="{14DE6BEB-B644-40C3-920D-30AB6EC7F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8170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5" name="Picture 31" descr="page1image5797328">
            <a:extLst>
              <a:ext uri="{FF2B5EF4-FFF2-40B4-BE49-F238E27FC236}">
                <a16:creationId xmlns:a16="http://schemas.microsoft.com/office/drawing/2014/main" id="{3AB50CCB-3148-48B8-A1CB-F0D9EAD50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page1image5797536">
            <a:extLst>
              <a:ext uri="{FF2B5EF4-FFF2-40B4-BE49-F238E27FC236}">
                <a16:creationId xmlns:a16="http://schemas.microsoft.com/office/drawing/2014/main" id="{509D04A8-4BED-48F9-9D89-83D5E713DF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7" name="Picture 33" descr="page1image5797744">
            <a:extLst>
              <a:ext uri="{FF2B5EF4-FFF2-40B4-BE49-F238E27FC236}">
                <a16:creationId xmlns:a16="http://schemas.microsoft.com/office/drawing/2014/main" id="{902179CA-C086-4C43-A938-9293712F58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page1image5797952">
            <a:extLst>
              <a:ext uri="{FF2B5EF4-FFF2-40B4-BE49-F238E27FC236}">
                <a16:creationId xmlns:a16="http://schemas.microsoft.com/office/drawing/2014/main" id="{EAB30F86-B182-40AF-BC11-A583B42417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9" name="Picture 35" descr="page1image5798160">
            <a:extLst>
              <a:ext uri="{FF2B5EF4-FFF2-40B4-BE49-F238E27FC236}">
                <a16:creationId xmlns:a16="http://schemas.microsoft.com/office/drawing/2014/main" id="{13F12454-0E61-4546-8783-E449E6C12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page1image5798368">
            <a:extLst>
              <a:ext uri="{FF2B5EF4-FFF2-40B4-BE49-F238E27FC236}">
                <a16:creationId xmlns:a16="http://schemas.microsoft.com/office/drawing/2014/main" id="{7BA60B6B-42CF-4653-9CCE-DA861CBDA3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1" name="Picture 37" descr="page1image5798576">
            <a:extLst>
              <a:ext uri="{FF2B5EF4-FFF2-40B4-BE49-F238E27FC236}">
                <a16:creationId xmlns:a16="http://schemas.microsoft.com/office/drawing/2014/main" id="{B0381100-9D3C-4D0B-A5C2-48A24505F3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page1image5798784">
            <a:extLst>
              <a:ext uri="{FF2B5EF4-FFF2-40B4-BE49-F238E27FC236}">
                <a16:creationId xmlns:a16="http://schemas.microsoft.com/office/drawing/2014/main" id="{5561AB8B-CBF5-47DD-936B-021278B22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3" name="Picture 39" descr="page1image5798992">
            <a:extLst>
              <a:ext uri="{FF2B5EF4-FFF2-40B4-BE49-F238E27FC236}">
                <a16:creationId xmlns:a16="http://schemas.microsoft.com/office/drawing/2014/main" id="{81568832-55C9-401C-9992-D86840568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page1image5799200">
            <a:extLst>
              <a:ext uri="{FF2B5EF4-FFF2-40B4-BE49-F238E27FC236}">
                <a16:creationId xmlns:a16="http://schemas.microsoft.com/office/drawing/2014/main" id="{7A367C51-4AF0-4D90-91A1-1C39BE555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5" name="Picture 41" descr="page1image5799408">
            <a:extLst>
              <a:ext uri="{FF2B5EF4-FFF2-40B4-BE49-F238E27FC236}">
                <a16:creationId xmlns:a16="http://schemas.microsoft.com/office/drawing/2014/main" id="{F57E0204-54E6-4F07-9921-51D4457A2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6" name="Picture 42" descr="page1image5799616">
            <a:extLst>
              <a:ext uri="{FF2B5EF4-FFF2-40B4-BE49-F238E27FC236}">
                <a16:creationId xmlns:a16="http://schemas.microsoft.com/office/drawing/2014/main" id="{AF5651D6-DE66-4363-9824-090EE41BF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7" name="Picture 43" descr="page1image5799824">
            <a:extLst>
              <a:ext uri="{FF2B5EF4-FFF2-40B4-BE49-F238E27FC236}">
                <a16:creationId xmlns:a16="http://schemas.microsoft.com/office/drawing/2014/main" id="{3B5CAC0D-C2F2-4003-A16A-43B84C111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8" name="Picture 44" descr="page1image5800032">
            <a:extLst>
              <a:ext uri="{FF2B5EF4-FFF2-40B4-BE49-F238E27FC236}">
                <a16:creationId xmlns:a16="http://schemas.microsoft.com/office/drawing/2014/main" id="{CAA0715A-59D5-4417-B7D0-2F446E5C8A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9" name="Picture 45" descr="page1image5800240">
            <a:extLst>
              <a:ext uri="{FF2B5EF4-FFF2-40B4-BE49-F238E27FC236}">
                <a16:creationId xmlns:a16="http://schemas.microsoft.com/office/drawing/2014/main" id="{8DAA918E-CF27-4214-BB7C-794EF6E87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page1image5800448">
            <a:extLst>
              <a:ext uri="{FF2B5EF4-FFF2-40B4-BE49-F238E27FC236}">
                <a16:creationId xmlns:a16="http://schemas.microsoft.com/office/drawing/2014/main" id="{423D1D74-817D-4B33-AFA6-44C86D2807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Picture 47" descr="page1image5800656">
            <a:extLst>
              <a:ext uri="{FF2B5EF4-FFF2-40B4-BE49-F238E27FC236}">
                <a16:creationId xmlns:a16="http://schemas.microsoft.com/office/drawing/2014/main" id="{450BD78E-3479-4D1D-8F7D-26EE2AA86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Picture 48" descr="page1image5800864">
            <a:extLst>
              <a:ext uri="{FF2B5EF4-FFF2-40B4-BE49-F238E27FC236}">
                <a16:creationId xmlns:a16="http://schemas.microsoft.com/office/drawing/2014/main" id="{15D56464-495D-430D-9562-A0D993C7B9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3" name="Picture 49" descr="page1image5801072">
            <a:extLst>
              <a:ext uri="{FF2B5EF4-FFF2-40B4-BE49-F238E27FC236}">
                <a16:creationId xmlns:a16="http://schemas.microsoft.com/office/drawing/2014/main" id="{1B3B1EB3-65F7-4905-80F0-B009EEE2B3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4" name="Picture 50" descr="page1image5801280">
            <a:extLst>
              <a:ext uri="{FF2B5EF4-FFF2-40B4-BE49-F238E27FC236}">
                <a16:creationId xmlns:a16="http://schemas.microsoft.com/office/drawing/2014/main" id="{60E5D95E-625F-43B6-8ADD-B75683A58E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5" name="Picture 51" descr="page1image5801488">
            <a:extLst>
              <a:ext uri="{FF2B5EF4-FFF2-40B4-BE49-F238E27FC236}">
                <a16:creationId xmlns:a16="http://schemas.microsoft.com/office/drawing/2014/main" id="{D0601768-BB69-44DF-9A16-3E8EB3E3D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6" name="Picture 52" descr="page1image5801696">
            <a:extLst>
              <a:ext uri="{FF2B5EF4-FFF2-40B4-BE49-F238E27FC236}">
                <a16:creationId xmlns:a16="http://schemas.microsoft.com/office/drawing/2014/main" id="{8DA981E5-DF6E-451C-9CB4-B2B72193BA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7" name="Picture 53" descr="page1image5801904">
            <a:extLst>
              <a:ext uri="{FF2B5EF4-FFF2-40B4-BE49-F238E27FC236}">
                <a16:creationId xmlns:a16="http://schemas.microsoft.com/office/drawing/2014/main" id="{365ED24F-2285-4B66-82BF-3A29B56018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8" name="Picture 54" descr="page1image5802112">
            <a:extLst>
              <a:ext uri="{FF2B5EF4-FFF2-40B4-BE49-F238E27FC236}">
                <a16:creationId xmlns:a16="http://schemas.microsoft.com/office/drawing/2014/main" id="{72DAA5C9-D6B9-4A2B-B38D-E199B7513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9" name="Picture 55" descr="page1image5802320">
            <a:extLst>
              <a:ext uri="{FF2B5EF4-FFF2-40B4-BE49-F238E27FC236}">
                <a16:creationId xmlns:a16="http://schemas.microsoft.com/office/drawing/2014/main" id="{1AE345A8-FE33-4880-8439-9A354EDA5F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0" name="Picture 56" descr="page1image5802528">
            <a:extLst>
              <a:ext uri="{FF2B5EF4-FFF2-40B4-BE49-F238E27FC236}">
                <a16:creationId xmlns:a16="http://schemas.microsoft.com/office/drawing/2014/main" id="{58B73642-F0D9-4904-8B02-2E5959D33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1" name="Picture 57" descr="page1image5802736">
            <a:extLst>
              <a:ext uri="{FF2B5EF4-FFF2-40B4-BE49-F238E27FC236}">
                <a16:creationId xmlns:a16="http://schemas.microsoft.com/office/drawing/2014/main" id="{CEA961A8-8D72-495F-B660-D5F63356B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2" name="Picture 58" descr="page1image5802944">
            <a:extLst>
              <a:ext uri="{FF2B5EF4-FFF2-40B4-BE49-F238E27FC236}">
                <a16:creationId xmlns:a16="http://schemas.microsoft.com/office/drawing/2014/main" id="{3A6208A2-CA5F-46AC-8E6C-166CE190B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3" name="Picture 59" descr="page1image5803152">
            <a:extLst>
              <a:ext uri="{FF2B5EF4-FFF2-40B4-BE49-F238E27FC236}">
                <a16:creationId xmlns:a16="http://schemas.microsoft.com/office/drawing/2014/main" id="{6D454D44-4428-4A4A-970F-C934217A99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4" name="Picture 60" descr="page1image5803360">
            <a:extLst>
              <a:ext uri="{FF2B5EF4-FFF2-40B4-BE49-F238E27FC236}">
                <a16:creationId xmlns:a16="http://schemas.microsoft.com/office/drawing/2014/main" id="{9BA2670B-B4AC-4E7F-A0D6-628967DC8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5" name="Picture 61" descr="page1image5803568">
            <a:extLst>
              <a:ext uri="{FF2B5EF4-FFF2-40B4-BE49-F238E27FC236}">
                <a16:creationId xmlns:a16="http://schemas.microsoft.com/office/drawing/2014/main" id="{4F85C236-A4D5-4CEE-9A34-704259F5A8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6" name="Picture 62" descr="page1image5803776">
            <a:extLst>
              <a:ext uri="{FF2B5EF4-FFF2-40B4-BE49-F238E27FC236}">
                <a16:creationId xmlns:a16="http://schemas.microsoft.com/office/drawing/2014/main" id="{91092031-CEA2-4E82-AA74-4E736E320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7" name="Picture 63" descr="page1image5803984">
            <a:extLst>
              <a:ext uri="{FF2B5EF4-FFF2-40B4-BE49-F238E27FC236}">
                <a16:creationId xmlns:a16="http://schemas.microsoft.com/office/drawing/2014/main" id="{1BD88E7F-15A5-42AB-99A2-911E708B3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8" name="Picture 64" descr="page1image5804192">
            <a:extLst>
              <a:ext uri="{FF2B5EF4-FFF2-40B4-BE49-F238E27FC236}">
                <a16:creationId xmlns:a16="http://schemas.microsoft.com/office/drawing/2014/main" id="{2B3E7C50-D12F-4057-8772-71CDEBF0D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9" name="Picture 65" descr="page1image5804400">
            <a:extLst>
              <a:ext uri="{FF2B5EF4-FFF2-40B4-BE49-F238E27FC236}">
                <a16:creationId xmlns:a16="http://schemas.microsoft.com/office/drawing/2014/main" id="{9418BB36-E0C2-47C5-A110-99B686BB3A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0" name="Picture 66" descr="page1image5804608">
            <a:extLst>
              <a:ext uri="{FF2B5EF4-FFF2-40B4-BE49-F238E27FC236}">
                <a16:creationId xmlns:a16="http://schemas.microsoft.com/office/drawing/2014/main" id="{52127809-01DA-448B-A177-8F451E913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1" name="Picture 67" descr="page1image5804816">
            <a:extLst>
              <a:ext uri="{FF2B5EF4-FFF2-40B4-BE49-F238E27FC236}">
                <a16:creationId xmlns:a16="http://schemas.microsoft.com/office/drawing/2014/main" id="{1F6E0079-F6B8-49AE-93D6-E1A7BAB89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2" name="Picture 68" descr="page1image5805024">
            <a:extLst>
              <a:ext uri="{FF2B5EF4-FFF2-40B4-BE49-F238E27FC236}">
                <a16:creationId xmlns:a16="http://schemas.microsoft.com/office/drawing/2014/main" id="{964E4778-15E4-4581-8A92-C9DA1AFD29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3" name="Picture 69" descr="page1image5805232">
            <a:extLst>
              <a:ext uri="{FF2B5EF4-FFF2-40B4-BE49-F238E27FC236}">
                <a16:creationId xmlns:a16="http://schemas.microsoft.com/office/drawing/2014/main" id="{C910A1CA-A0FD-4516-BBBC-4CB5D46E3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4" name="Picture 70" descr="page1image5805440">
            <a:extLst>
              <a:ext uri="{FF2B5EF4-FFF2-40B4-BE49-F238E27FC236}">
                <a16:creationId xmlns:a16="http://schemas.microsoft.com/office/drawing/2014/main" id="{B00F1A49-DBE2-456C-A2B5-5EE9D6C130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" name="Picture 71" descr="page1image5805648">
            <a:extLst>
              <a:ext uri="{FF2B5EF4-FFF2-40B4-BE49-F238E27FC236}">
                <a16:creationId xmlns:a16="http://schemas.microsoft.com/office/drawing/2014/main" id="{15EBD2E7-3465-4C62-98C1-F7AB8D5EE8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6" name="Picture 72" descr="page1image5805856">
            <a:extLst>
              <a:ext uri="{FF2B5EF4-FFF2-40B4-BE49-F238E27FC236}">
                <a16:creationId xmlns:a16="http://schemas.microsoft.com/office/drawing/2014/main" id="{5FFA73DA-9234-46B0-987A-73A84AFC7A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7" name="Picture 73" descr="page1image5806064">
            <a:extLst>
              <a:ext uri="{FF2B5EF4-FFF2-40B4-BE49-F238E27FC236}">
                <a16:creationId xmlns:a16="http://schemas.microsoft.com/office/drawing/2014/main" id="{FB1A2089-0ECC-4EA6-B9C6-DC53CCFB11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8" name="Picture 74" descr="page1image5806272">
            <a:extLst>
              <a:ext uri="{FF2B5EF4-FFF2-40B4-BE49-F238E27FC236}">
                <a16:creationId xmlns:a16="http://schemas.microsoft.com/office/drawing/2014/main" id="{0FA5E007-6A0A-4272-B9CA-C82ADEFB9D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9" name="Picture 75" descr="page1image5806480">
            <a:extLst>
              <a:ext uri="{FF2B5EF4-FFF2-40B4-BE49-F238E27FC236}">
                <a16:creationId xmlns:a16="http://schemas.microsoft.com/office/drawing/2014/main" id="{F859CF4B-3F00-4E94-BA95-E06C6121CC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6900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0" name="Picture 76" descr="page1image5806688">
            <a:extLst>
              <a:ext uri="{FF2B5EF4-FFF2-40B4-BE49-F238E27FC236}">
                <a16:creationId xmlns:a16="http://schemas.microsoft.com/office/drawing/2014/main" id="{91FE815E-DB33-4638-8AF5-A4CB50161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1" name="Picture 77" descr="page1image5806896">
            <a:extLst>
              <a:ext uri="{FF2B5EF4-FFF2-40B4-BE49-F238E27FC236}">
                <a16:creationId xmlns:a16="http://schemas.microsoft.com/office/drawing/2014/main" id="{CA857022-3E55-49A7-91D7-F29724309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2" name="Picture 78" descr="page1image5807104">
            <a:extLst>
              <a:ext uri="{FF2B5EF4-FFF2-40B4-BE49-F238E27FC236}">
                <a16:creationId xmlns:a16="http://schemas.microsoft.com/office/drawing/2014/main" id="{5C6EDDB3-F370-4578-B6D2-B57883E3C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3" name="Picture 79" descr="page1image5807312">
            <a:extLst>
              <a:ext uri="{FF2B5EF4-FFF2-40B4-BE49-F238E27FC236}">
                <a16:creationId xmlns:a16="http://schemas.microsoft.com/office/drawing/2014/main" id="{1871FC47-41D5-49AE-997F-427E1D045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98170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4" name="Picture 80" descr="page1image5807520">
            <a:extLst>
              <a:ext uri="{FF2B5EF4-FFF2-40B4-BE49-F238E27FC236}">
                <a16:creationId xmlns:a16="http://schemas.microsoft.com/office/drawing/2014/main" id="{DE588E93-462A-4A5C-A448-DE5862E8C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5" name="Picture 81" descr="page1image5807728">
            <a:extLst>
              <a:ext uri="{FF2B5EF4-FFF2-40B4-BE49-F238E27FC236}">
                <a16:creationId xmlns:a16="http://schemas.microsoft.com/office/drawing/2014/main" id="{EDDAC189-7D80-4746-B4E2-8070C637D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6" name="Picture 82" descr="page1image1692672">
            <a:extLst>
              <a:ext uri="{FF2B5EF4-FFF2-40B4-BE49-F238E27FC236}">
                <a16:creationId xmlns:a16="http://schemas.microsoft.com/office/drawing/2014/main" id="{6322974D-5607-474B-BD16-B9539E24E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7" name="Picture 83" descr="page1image1699328">
            <a:extLst>
              <a:ext uri="{FF2B5EF4-FFF2-40B4-BE49-F238E27FC236}">
                <a16:creationId xmlns:a16="http://schemas.microsoft.com/office/drawing/2014/main" id="{1140A896-E45F-4AA1-B115-DF49081D16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8" name="Picture 84" descr="page1image1702032">
            <a:extLst>
              <a:ext uri="{FF2B5EF4-FFF2-40B4-BE49-F238E27FC236}">
                <a16:creationId xmlns:a16="http://schemas.microsoft.com/office/drawing/2014/main" id="{24D9A049-39C7-4446-90C9-874BA7238B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9" name="Picture 85" descr="page1image1702864">
            <a:extLst>
              <a:ext uri="{FF2B5EF4-FFF2-40B4-BE49-F238E27FC236}">
                <a16:creationId xmlns:a16="http://schemas.microsoft.com/office/drawing/2014/main" id="{DECD017A-EBA8-417C-A544-AE537F69A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0" name="Picture 86" descr="page1image1703280">
            <a:extLst>
              <a:ext uri="{FF2B5EF4-FFF2-40B4-BE49-F238E27FC236}">
                <a16:creationId xmlns:a16="http://schemas.microsoft.com/office/drawing/2014/main" id="{3501B3C4-00A1-457E-AC1B-B4CB997DC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1" name="Picture 87" descr="page1image1702240">
            <a:extLst>
              <a:ext uri="{FF2B5EF4-FFF2-40B4-BE49-F238E27FC236}">
                <a16:creationId xmlns:a16="http://schemas.microsoft.com/office/drawing/2014/main" id="{3C02841D-573A-43B0-ABE0-C18D1448D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0149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2" name="Picture 88" descr="page1image1703072">
            <a:extLst>
              <a:ext uri="{FF2B5EF4-FFF2-40B4-BE49-F238E27FC236}">
                <a16:creationId xmlns:a16="http://schemas.microsoft.com/office/drawing/2014/main" id="{61A4D4C5-B5E3-4521-9D65-C7FEF303B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3" name="Picture 89" descr="page1image1702240">
            <a:extLst>
              <a:ext uri="{FF2B5EF4-FFF2-40B4-BE49-F238E27FC236}">
                <a16:creationId xmlns:a16="http://schemas.microsoft.com/office/drawing/2014/main" id="{287113EA-BFCD-4F47-BA58-481670035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4" name="Picture 90" descr="page1image1703280">
            <a:extLst>
              <a:ext uri="{FF2B5EF4-FFF2-40B4-BE49-F238E27FC236}">
                <a16:creationId xmlns:a16="http://schemas.microsoft.com/office/drawing/2014/main" id="{FD100E2D-319D-4EA9-BA56-CA22A7B72A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5" name="Picture 91" descr="page1image1703488">
            <a:extLst>
              <a:ext uri="{FF2B5EF4-FFF2-40B4-BE49-F238E27FC236}">
                <a16:creationId xmlns:a16="http://schemas.microsoft.com/office/drawing/2014/main" id="{453A4442-EC85-4C78-B49B-BF310C8D4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6" name="Picture 92" descr="page1image1703696">
            <a:extLst>
              <a:ext uri="{FF2B5EF4-FFF2-40B4-BE49-F238E27FC236}">
                <a16:creationId xmlns:a16="http://schemas.microsoft.com/office/drawing/2014/main" id="{449462E3-7677-4074-A0BF-FCD7D0598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7" name="Picture 93" descr="page1image3670016">
            <a:extLst>
              <a:ext uri="{FF2B5EF4-FFF2-40B4-BE49-F238E27FC236}">
                <a16:creationId xmlns:a16="http://schemas.microsoft.com/office/drawing/2014/main" id="{0341D3A8-F4C8-4FE1-B3B4-33A0C41ED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8" name="Picture 94" descr="page1image3670224">
            <a:extLst>
              <a:ext uri="{FF2B5EF4-FFF2-40B4-BE49-F238E27FC236}">
                <a16:creationId xmlns:a16="http://schemas.microsoft.com/office/drawing/2014/main" id="{C386E3B1-85C8-4440-94E4-9573BB7D83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9" name="Picture 95" descr="page1image3670432">
            <a:extLst>
              <a:ext uri="{FF2B5EF4-FFF2-40B4-BE49-F238E27FC236}">
                <a16:creationId xmlns:a16="http://schemas.microsoft.com/office/drawing/2014/main" id="{FA5603C0-9D9E-47BC-88A6-A593387A0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0" name="Picture 96" descr="page1image3670640">
            <a:extLst>
              <a:ext uri="{FF2B5EF4-FFF2-40B4-BE49-F238E27FC236}">
                <a16:creationId xmlns:a16="http://schemas.microsoft.com/office/drawing/2014/main" id="{5475F44D-5FC7-4D95-91B6-FCF5732A3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1" name="Picture 97" descr="page1image3670848">
            <a:extLst>
              <a:ext uri="{FF2B5EF4-FFF2-40B4-BE49-F238E27FC236}">
                <a16:creationId xmlns:a16="http://schemas.microsoft.com/office/drawing/2014/main" id="{E58DBB74-DCFB-4592-81A1-D445498EF2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2" name="Picture 98" descr="page1image3671056">
            <a:extLst>
              <a:ext uri="{FF2B5EF4-FFF2-40B4-BE49-F238E27FC236}">
                <a16:creationId xmlns:a16="http://schemas.microsoft.com/office/drawing/2014/main" id="{9728436F-DA7F-4DCE-8656-CC0E7ED840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3" name="Picture 99" descr="page1image3671264">
            <a:extLst>
              <a:ext uri="{FF2B5EF4-FFF2-40B4-BE49-F238E27FC236}">
                <a16:creationId xmlns:a16="http://schemas.microsoft.com/office/drawing/2014/main" id="{08D745E6-678D-4F75-80D1-AB6F9FF1E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4" name="Picture 100" descr="page1image3671472">
            <a:extLst>
              <a:ext uri="{FF2B5EF4-FFF2-40B4-BE49-F238E27FC236}">
                <a16:creationId xmlns:a16="http://schemas.microsoft.com/office/drawing/2014/main" id="{FACEF4E4-F2A8-4D87-9356-EDD473743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5" name="Picture 101" descr="page1image3671680">
            <a:extLst>
              <a:ext uri="{FF2B5EF4-FFF2-40B4-BE49-F238E27FC236}">
                <a16:creationId xmlns:a16="http://schemas.microsoft.com/office/drawing/2014/main" id="{C2A66762-E921-4FC0-9CDC-6BE1D32D8C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" name="Picture 102" descr="page1image3671888">
            <a:extLst>
              <a:ext uri="{FF2B5EF4-FFF2-40B4-BE49-F238E27FC236}">
                <a16:creationId xmlns:a16="http://schemas.microsoft.com/office/drawing/2014/main" id="{FB88E5CB-9D74-4924-B5F1-9175D0A48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" name="Picture 103" descr="page1image3672096">
            <a:extLst>
              <a:ext uri="{FF2B5EF4-FFF2-40B4-BE49-F238E27FC236}">
                <a16:creationId xmlns:a16="http://schemas.microsoft.com/office/drawing/2014/main" id="{004A64D3-8292-464F-AD28-3E39C2E56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8" name="Picture 104" descr="page1image3672304">
            <a:extLst>
              <a:ext uri="{FF2B5EF4-FFF2-40B4-BE49-F238E27FC236}">
                <a16:creationId xmlns:a16="http://schemas.microsoft.com/office/drawing/2014/main" id="{58F4EA7C-8667-48C0-96DE-653C9BDE1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9" name="Picture 105" descr="page1image3672512">
            <a:extLst>
              <a:ext uri="{FF2B5EF4-FFF2-40B4-BE49-F238E27FC236}">
                <a16:creationId xmlns:a16="http://schemas.microsoft.com/office/drawing/2014/main" id="{C02E1B7C-60B9-4A57-8A39-5AE4FF328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0" name="Picture 106" descr="page1image3672720">
            <a:extLst>
              <a:ext uri="{FF2B5EF4-FFF2-40B4-BE49-F238E27FC236}">
                <a16:creationId xmlns:a16="http://schemas.microsoft.com/office/drawing/2014/main" id="{FCC0B117-8030-4F0A-B2F4-C175EF7108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1" name="Picture 107" descr="page1image3672928">
            <a:extLst>
              <a:ext uri="{FF2B5EF4-FFF2-40B4-BE49-F238E27FC236}">
                <a16:creationId xmlns:a16="http://schemas.microsoft.com/office/drawing/2014/main" id="{9424A05E-1DE9-4426-B67F-E08E2DF0F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2" name="Picture 108" descr="page1image3673136">
            <a:extLst>
              <a:ext uri="{FF2B5EF4-FFF2-40B4-BE49-F238E27FC236}">
                <a16:creationId xmlns:a16="http://schemas.microsoft.com/office/drawing/2014/main" id="{33ADB994-E1D2-41A7-AA2D-02A1026052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3" name="Picture 109" descr="page1image3673344">
            <a:extLst>
              <a:ext uri="{FF2B5EF4-FFF2-40B4-BE49-F238E27FC236}">
                <a16:creationId xmlns:a16="http://schemas.microsoft.com/office/drawing/2014/main" id="{D1328DE5-2469-4CF0-A9D2-3098D58C2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4" name="Picture 110" descr="page1image3673552">
            <a:extLst>
              <a:ext uri="{FF2B5EF4-FFF2-40B4-BE49-F238E27FC236}">
                <a16:creationId xmlns:a16="http://schemas.microsoft.com/office/drawing/2014/main" id="{49359985-0009-4EE3-8B0C-08170CA22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5" name="Picture 111" descr="page1image3673760">
            <a:extLst>
              <a:ext uri="{FF2B5EF4-FFF2-40B4-BE49-F238E27FC236}">
                <a16:creationId xmlns:a16="http://schemas.microsoft.com/office/drawing/2014/main" id="{1FC9BD87-98BE-4FEA-AD86-4BAFCC9548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6" name="Picture 112" descr="page1image3673968">
            <a:extLst>
              <a:ext uri="{FF2B5EF4-FFF2-40B4-BE49-F238E27FC236}">
                <a16:creationId xmlns:a16="http://schemas.microsoft.com/office/drawing/2014/main" id="{805DFD29-AB9F-48BB-8054-520BA10CF6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7" name="Picture 113" descr="page1image3674176">
            <a:extLst>
              <a:ext uri="{FF2B5EF4-FFF2-40B4-BE49-F238E27FC236}">
                <a16:creationId xmlns:a16="http://schemas.microsoft.com/office/drawing/2014/main" id="{8C3088E4-DAB0-4859-9403-A69D97D910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8" name="Picture 114" descr="page1image3674384">
            <a:extLst>
              <a:ext uri="{FF2B5EF4-FFF2-40B4-BE49-F238E27FC236}">
                <a16:creationId xmlns:a16="http://schemas.microsoft.com/office/drawing/2014/main" id="{FD2C364B-3D6F-407C-95E8-066015CF51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9" name="Picture 115" descr="page1image3674592">
            <a:extLst>
              <a:ext uri="{FF2B5EF4-FFF2-40B4-BE49-F238E27FC236}">
                <a16:creationId xmlns:a16="http://schemas.microsoft.com/office/drawing/2014/main" id="{AEC2E59A-E89F-4408-84CD-823D942670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0" name="Picture 116" descr="page1image3674800">
            <a:extLst>
              <a:ext uri="{FF2B5EF4-FFF2-40B4-BE49-F238E27FC236}">
                <a16:creationId xmlns:a16="http://schemas.microsoft.com/office/drawing/2014/main" id="{7F6EC667-4349-4A88-B960-71FB3EAB2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1" name="Picture 117" descr="page1image3675008">
            <a:extLst>
              <a:ext uri="{FF2B5EF4-FFF2-40B4-BE49-F238E27FC236}">
                <a16:creationId xmlns:a16="http://schemas.microsoft.com/office/drawing/2014/main" id="{697A9017-25B4-4580-B417-604C155B8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2" name="Picture 118" descr="page1image1691840">
            <a:extLst>
              <a:ext uri="{FF2B5EF4-FFF2-40B4-BE49-F238E27FC236}">
                <a16:creationId xmlns:a16="http://schemas.microsoft.com/office/drawing/2014/main" id="{5D27F312-C2FB-42EC-8039-EA13FFBBE9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3" name="Picture 119" descr="page1image1691632">
            <a:extLst>
              <a:ext uri="{FF2B5EF4-FFF2-40B4-BE49-F238E27FC236}">
                <a16:creationId xmlns:a16="http://schemas.microsoft.com/office/drawing/2014/main" id="{6D92A343-3F3F-4E5D-8176-EEAEB47AC9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4" name="Picture 120" descr="page1image1693296">
            <a:extLst>
              <a:ext uri="{FF2B5EF4-FFF2-40B4-BE49-F238E27FC236}">
                <a16:creationId xmlns:a16="http://schemas.microsoft.com/office/drawing/2014/main" id="{810E4979-4D64-48D9-B1DE-22CA31875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5" name="Picture 121" descr="page1image1693504">
            <a:extLst>
              <a:ext uri="{FF2B5EF4-FFF2-40B4-BE49-F238E27FC236}">
                <a16:creationId xmlns:a16="http://schemas.microsoft.com/office/drawing/2014/main" id="{E6070997-941F-499C-94D2-17CB55B6E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6" name="Picture 122" descr="page1image1693712">
            <a:extLst>
              <a:ext uri="{FF2B5EF4-FFF2-40B4-BE49-F238E27FC236}">
                <a16:creationId xmlns:a16="http://schemas.microsoft.com/office/drawing/2014/main" id="{B1D6FC2E-3423-4236-AA5D-284C467F2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7" name="Picture 123" descr="page1image1693920">
            <a:extLst>
              <a:ext uri="{FF2B5EF4-FFF2-40B4-BE49-F238E27FC236}">
                <a16:creationId xmlns:a16="http://schemas.microsoft.com/office/drawing/2014/main" id="{B8EEF367-5068-4052-9BF5-7CE72C3C7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8" name="Picture 124" descr="page1image1694128">
            <a:extLst>
              <a:ext uri="{FF2B5EF4-FFF2-40B4-BE49-F238E27FC236}">
                <a16:creationId xmlns:a16="http://schemas.microsoft.com/office/drawing/2014/main" id="{23E645A1-6F49-4FDF-A502-DE45ECEBEA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9" name="Picture 125" descr="page1image1694336">
            <a:extLst>
              <a:ext uri="{FF2B5EF4-FFF2-40B4-BE49-F238E27FC236}">
                <a16:creationId xmlns:a16="http://schemas.microsoft.com/office/drawing/2014/main" id="{99A73F7A-CD6A-4201-B3BE-0ED425FF5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0" name="Picture 126" descr="page1image1694544">
            <a:extLst>
              <a:ext uri="{FF2B5EF4-FFF2-40B4-BE49-F238E27FC236}">
                <a16:creationId xmlns:a16="http://schemas.microsoft.com/office/drawing/2014/main" id="{DF972582-B647-4CBC-A2D2-F881E101A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1" name="Picture 127" descr="page1image1694752">
            <a:extLst>
              <a:ext uri="{FF2B5EF4-FFF2-40B4-BE49-F238E27FC236}">
                <a16:creationId xmlns:a16="http://schemas.microsoft.com/office/drawing/2014/main" id="{F9E35B1C-8C1D-4B39-9046-40E05C376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2" name="Picture 128" descr="page1image1694960">
            <a:extLst>
              <a:ext uri="{FF2B5EF4-FFF2-40B4-BE49-F238E27FC236}">
                <a16:creationId xmlns:a16="http://schemas.microsoft.com/office/drawing/2014/main" id="{37EF4526-EB61-4381-AF44-472E6F88E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3" name="Picture 129" descr="page1image1695168">
            <a:extLst>
              <a:ext uri="{FF2B5EF4-FFF2-40B4-BE49-F238E27FC236}">
                <a16:creationId xmlns:a16="http://schemas.microsoft.com/office/drawing/2014/main" id="{26E1492A-CD20-45C1-8149-4C9D681E7C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4" name="Picture 130" descr="page1image1695376">
            <a:extLst>
              <a:ext uri="{FF2B5EF4-FFF2-40B4-BE49-F238E27FC236}">
                <a16:creationId xmlns:a16="http://schemas.microsoft.com/office/drawing/2014/main" id="{A8A7B243-CB4F-4717-9B9A-88632792B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5" name="Picture 131" descr="page1image1695584">
            <a:extLst>
              <a:ext uri="{FF2B5EF4-FFF2-40B4-BE49-F238E27FC236}">
                <a16:creationId xmlns:a16="http://schemas.microsoft.com/office/drawing/2014/main" id="{30B4B0B4-A0B4-493F-B6D1-50901489D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6" name="Picture 132" descr="page1image1695792">
            <a:extLst>
              <a:ext uri="{FF2B5EF4-FFF2-40B4-BE49-F238E27FC236}">
                <a16:creationId xmlns:a16="http://schemas.microsoft.com/office/drawing/2014/main" id="{93787390-1F12-49CB-BD6B-3B1A7E2034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7" name="Picture 133" descr="page1image1696000">
            <a:extLst>
              <a:ext uri="{FF2B5EF4-FFF2-40B4-BE49-F238E27FC236}">
                <a16:creationId xmlns:a16="http://schemas.microsoft.com/office/drawing/2014/main" id="{CD1DD447-8D43-4622-9425-C4FC30929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8" name="Picture 134" descr="page1image1696208">
            <a:extLst>
              <a:ext uri="{FF2B5EF4-FFF2-40B4-BE49-F238E27FC236}">
                <a16:creationId xmlns:a16="http://schemas.microsoft.com/office/drawing/2014/main" id="{9CAFE107-7B64-4C62-817A-6525F4C20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9" name="Picture 135" descr="page1image1696416">
            <a:extLst>
              <a:ext uri="{FF2B5EF4-FFF2-40B4-BE49-F238E27FC236}">
                <a16:creationId xmlns:a16="http://schemas.microsoft.com/office/drawing/2014/main" id="{6845C294-B8EA-41C4-9992-A136993D77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0" name="Picture 136" descr="page1image1696624">
            <a:extLst>
              <a:ext uri="{FF2B5EF4-FFF2-40B4-BE49-F238E27FC236}">
                <a16:creationId xmlns:a16="http://schemas.microsoft.com/office/drawing/2014/main" id="{A307C62F-82E2-4615-9A32-E6E1FA4750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1" name="Picture 137" descr="page1image1696832">
            <a:extLst>
              <a:ext uri="{FF2B5EF4-FFF2-40B4-BE49-F238E27FC236}">
                <a16:creationId xmlns:a16="http://schemas.microsoft.com/office/drawing/2014/main" id="{89E61EF8-51FA-4E45-B58C-61033D910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2" name="Picture 138" descr="page1image1697040">
            <a:extLst>
              <a:ext uri="{FF2B5EF4-FFF2-40B4-BE49-F238E27FC236}">
                <a16:creationId xmlns:a16="http://schemas.microsoft.com/office/drawing/2014/main" id="{BC0B079E-BA8A-4DAC-AB88-6795FD7B4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3" name="Picture 139" descr="page1image1697248">
            <a:extLst>
              <a:ext uri="{FF2B5EF4-FFF2-40B4-BE49-F238E27FC236}">
                <a16:creationId xmlns:a16="http://schemas.microsoft.com/office/drawing/2014/main" id="{3D4ECE74-916D-4DF0-A67F-A2EAF5173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4" name="Picture 140" descr="page1image1697456">
            <a:extLst>
              <a:ext uri="{FF2B5EF4-FFF2-40B4-BE49-F238E27FC236}">
                <a16:creationId xmlns:a16="http://schemas.microsoft.com/office/drawing/2014/main" id="{430F26CC-5220-4CF1-A1C6-DA3E57CCB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5" name="Picture 141" descr="page1image1697664">
            <a:extLst>
              <a:ext uri="{FF2B5EF4-FFF2-40B4-BE49-F238E27FC236}">
                <a16:creationId xmlns:a16="http://schemas.microsoft.com/office/drawing/2014/main" id="{F77FB2A9-0C00-44A2-AA7C-0F207380F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6" name="Picture 142" descr="page1image1697872">
            <a:extLst>
              <a:ext uri="{FF2B5EF4-FFF2-40B4-BE49-F238E27FC236}">
                <a16:creationId xmlns:a16="http://schemas.microsoft.com/office/drawing/2014/main" id="{2B1EB000-59D9-4960-AB82-15253AF79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7" name="Picture 143" descr="page1image1698080">
            <a:extLst>
              <a:ext uri="{FF2B5EF4-FFF2-40B4-BE49-F238E27FC236}">
                <a16:creationId xmlns:a16="http://schemas.microsoft.com/office/drawing/2014/main" id="{DC81933B-C3A3-4FB5-A48F-23907CDC1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8" name="Picture 144" descr="page1image1698288">
            <a:extLst>
              <a:ext uri="{FF2B5EF4-FFF2-40B4-BE49-F238E27FC236}">
                <a16:creationId xmlns:a16="http://schemas.microsoft.com/office/drawing/2014/main" id="{B9F7BAF4-D369-4F2A-B6F3-146BC56F7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9" name="Picture 145" descr="page1image1698496">
            <a:extLst>
              <a:ext uri="{FF2B5EF4-FFF2-40B4-BE49-F238E27FC236}">
                <a16:creationId xmlns:a16="http://schemas.microsoft.com/office/drawing/2014/main" id="{09E97A3F-1DD0-42F7-9744-BFBAAF17F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0" name="Picture 146" descr="page1image1698704">
            <a:extLst>
              <a:ext uri="{FF2B5EF4-FFF2-40B4-BE49-F238E27FC236}">
                <a16:creationId xmlns:a16="http://schemas.microsoft.com/office/drawing/2014/main" id="{6DC51C05-07B9-417E-AB69-E6DAA0000E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1" name="Picture 147" descr="page1image1698912">
            <a:extLst>
              <a:ext uri="{FF2B5EF4-FFF2-40B4-BE49-F238E27FC236}">
                <a16:creationId xmlns:a16="http://schemas.microsoft.com/office/drawing/2014/main" id="{303FDC2B-EA07-4AA3-AE86-E8CCA7A6E4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200" cy="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2" name="Picture 148" descr="page1image1699120">
            <a:extLst>
              <a:ext uri="{FF2B5EF4-FFF2-40B4-BE49-F238E27FC236}">
                <a16:creationId xmlns:a16="http://schemas.microsoft.com/office/drawing/2014/main" id="{F01938F6-0C23-4868-8248-DBC07BC5A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3" name="Picture 149" descr="page1image1699328">
            <a:extLst>
              <a:ext uri="{FF2B5EF4-FFF2-40B4-BE49-F238E27FC236}">
                <a16:creationId xmlns:a16="http://schemas.microsoft.com/office/drawing/2014/main" id="{3B15D2FF-7250-4238-882D-04DDD7C6B7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4" name="Picture 150" descr="page1image1699536">
            <a:extLst>
              <a:ext uri="{FF2B5EF4-FFF2-40B4-BE49-F238E27FC236}">
                <a16:creationId xmlns:a16="http://schemas.microsoft.com/office/drawing/2014/main" id="{1A7E6B58-C263-44BF-A596-D7D15685D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5" name="Picture 151" descr="page1image2912480">
            <a:extLst>
              <a:ext uri="{FF2B5EF4-FFF2-40B4-BE49-F238E27FC236}">
                <a16:creationId xmlns:a16="http://schemas.microsoft.com/office/drawing/2014/main" id="{2989C909-6AD6-436C-87D9-5FD24C6CF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29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6" name="Picture 152" descr="page1image1700368">
            <a:extLst>
              <a:ext uri="{FF2B5EF4-FFF2-40B4-BE49-F238E27FC236}">
                <a16:creationId xmlns:a16="http://schemas.microsoft.com/office/drawing/2014/main" id="{9719F8BB-31C1-4515-9E6B-A1A8513FE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7" name="Picture 153" descr="page1image1700576">
            <a:extLst>
              <a:ext uri="{FF2B5EF4-FFF2-40B4-BE49-F238E27FC236}">
                <a16:creationId xmlns:a16="http://schemas.microsoft.com/office/drawing/2014/main" id="{A2CFCFAB-9F86-4D16-A822-B39E3CA48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388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8814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1E16BEC-E953-A74D-A20C-A98F7E147D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70121" y="158802"/>
            <a:ext cx="5367933" cy="6599349"/>
          </a:xfrm>
        </p:spPr>
      </p:pic>
      <p:pic>
        <p:nvPicPr>
          <p:cNvPr id="6" name="Picture 5" descr="C:\Users\allan\AppData\Local\Microsoft\Windows\INetCacheContent.Word\Neteffext LOGO.JPG">
            <a:extLst>
              <a:ext uri="{FF2B5EF4-FFF2-40B4-BE49-F238E27FC236}">
                <a16:creationId xmlns:a16="http://schemas.microsoft.com/office/drawing/2014/main" id="{C6F440A3-E263-CA44-A9B3-AEC92F81768D}"/>
              </a:ext>
            </a:extLst>
          </p:cNvPr>
          <p:cNvPicPr/>
          <p:nvPr/>
        </p:nvPicPr>
        <p:blipFill>
          <a:blip r:embed="rId3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862" y="6133672"/>
            <a:ext cx="2281138" cy="724328"/>
          </a:xfrm>
          <a:prstGeom prst="rect">
            <a:avLst/>
          </a:prstGeom>
          <a:noFill/>
          <a:ln>
            <a:noFill/>
          </a:ln>
          <a:effectLst>
            <a:outerShdw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218189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463D874-273C-574A-84E2-57162B60C8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5078" y="171815"/>
            <a:ext cx="5654148" cy="6686185"/>
          </a:xfrm>
        </p:spPr>
      </p:pic>
      <p:pic>
        <p:nvPicPr>
          <p:cNvPr id="6" name="Picture 5" descr="C:\Users\allan\AppData\Local\Microsoft\Windows\INetCacheContent.Word\Neteffext LOGO.JPG">
            <a:extLst>
              <a:ext uri="{FF2B5EF4-FFF2-40B4-BE49-F238E27FC236}">
                <a16:creationId xmlns:a16="http://schemas.microsoft.com/office/drawing/2014/main" id="{54D37D53-01D8-D742-8B03-05C5C0965D58}"/>
              </a:ext>
            </a:extLst>
          </p:cNvPr>
          <p:cNvPicPr/>
          <p:nvPr/>
        </p:nvPicPr>
        <p:blipFill>
          <a:blip r:embed="rId3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862" y="6133672"/>
            <a:ext cx="2281138" cy="724328"/>
          </a:xfrm>
          <a:prstGeom prst="rect">
            <a:avLst/>
          </a:prstGeom>
          <a:noFill/>
          <a:ln>
            <a:noFill/>
          </a:ln>
          <a:effectLst>
            <a:outerShdw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232494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E7192-BC96-3645-8701-017D53680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733" y="103451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NZ" sz="2000" b="1" dirty="0"/>
              <a:t>Remediation calculations for part time and variable hourly paid employees</a:t>
            </a:r>
            <a:endParaRPr lang="en-NZ" sz="2000" dirty="0"/>
          </a:p>
          <a:p>
            <a:pPr marL="0" indent="0">
              <a:buNone/>
            </a:pPr>
            <a:r>
              <a:rPr lang="en-NZ" sz="2400" dirty="0"/>
              <a:t>      </a:t>
            </a:r>
            <a:r>
              <a:rPr lang="en-NZ" sz="2000" dirty="0"/>
              <a:t>- Its what the ‘Holidays Act 2003’ (ACT) was never really designed to manage.</a:t>
            </a:r>
          </a:p>
          <a:p>
            <a:pPr marL="0" indent="0">
              <a:buNone/>
            </a:pPr>
            <a:r>
              <a:rPr lang="en-NZ" sz="2000" dirty="0"/>
              <a:t>       - well at least not easily</a:t>
            </a:r>
          </a:p>
          <a:p>
            <a:pPr marL="0" indent="0">
              <a:buNone/>
            </a:pPr>
            <a:endParaRPr lang="en-NZ" sz="2000" dirty="0"/>
          </a:p>
          <a:p>
            <a:pPr marL="0" indent="0">
              <a:buNone/>
            </a:pPr>
            <a:r>
              <a:rPr lang="en-NZ" b="1" dirty="0"/>
              <a:t>	</a:t>
            </a:r>
          </a:p>
          <a:p>
            <a:pPr marL="0" indent="0">
              <a:buNone/>
            </a:pPr>
            <a:r>
              <a:rPr lang="en-NZ" sz="2000" b="1" dirty="0"/>
              <a:t>So, what was the ACT designed for:</a:t>
            </a:r>
          </a:p>
          <a:p>
            <a:pPr marL="0" indent="0">
              <a:buNone/>
            </a:pPr>
            <a:endParaRPr lang="en-NZ" sz="2400" dirty="0"/>
          </a:p>
          <a:p>
            <a:pPr lvl="2"/>
            <a:r>
              <a:rPr lang="en-NZ" sz="1800" dirty="0"/>
              <a:t>  Full time or part time employees that worked</a:t>
            </a:r>
          </a:p>
          <a:p>
            <a:pPr marL="914400" lvl="2" indent="0">
              <a:buNone/>
            </a:pPr>
            <a:endParaRPr lang="en-NZ" sz="1800" dirty="0"/>
          </a:p>
          <a:p>
            <a:pPr lvl="2"/>
            <a:r>
              <a:rPr lang="en-NZ" sz="1800" dirty="0"/>
              <a:t>  5 day a week employee’s                   </a:t>
            </a:r>
          </a:p>
          <a:p>
            <a:pPr marL="914400" lvl="2" indent="0">
              <a:buNone/>
            </a:pPr>
            <a:endParaRPr lang="en-NZ" sz="1800" dirty="0"/>
          </a:p>
          <a:p>
            <a:pPr lvl="2"/>
            <a:r>
              <a:rPr lang="en-NZ" sz="1800" dirty="0"/>
              <a:t>  On the same hours each day</a:t>
            </a:r>
          </a:p>
          <a:p>
            <a:endParaRPr lang="en-US" dirty="0"/>
          </a:p>
        </p:txBody>
      </p:sp>
      <p:pic>
        <p:nvPicPr>
          <p:cNvPr id="4" name="Picture 3" descr="C:\Users\allan\AppData\Local\Microsoft\Windows\INetCacheContent.Word\Neteffext LOGO.JPG">
            <a:extLst>
              <a:ext uri="{FF2B5EF4-FFF2-40B4-BE49-F238E27FC236}">
                <a16:creationId xmlns:a16="http://schemas.microsoft.com/office/drawing/2014/main" id="{F4BD191C-0D38-AC4C-8CDA-590EF463714A}"/>
              </a:ext>
            </a:extLst>
          </p:cNvPr>
          <p:cNvPicPr/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862" y="6133672"/>
            <a:ext cx="2281138" cy="724328"/>
          </a:xfrm>
          <a:prstGeom prst="rect">
            <a:avLst/>
          </a:prstGeom>
          <a:noFill/>
          <a:ln>
            <a:noFill/>
          </a:ln>
          <a:effectLst>
            <a:outerShdw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271066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52CDB-F15F-6B45-91E6-766EEEB2C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91" y="620110"/>
            <a:ext cx="10675798" cy="50870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NZ" sz="2600" b="1" dirty="0"/>
          </a:p>
          <a:p>
            <a:pPr marL="0" indent="0">
              <a:buNone/>
            </a:pPr>
            <a:r>
              <a:rPr lang="en-NZ" sz="2000" b="1" dirty="0"/>
              <a:t>Working profiles are very diverse and create issues when calculating leave liabilities for:</a:t>
            </a:r>
            <a:endParaRPr lang="en-NZ" sz="2000" dirty="0"/>
          </a:p>
          <a:p>
            <a:pPr marL="0" indent="0">
              <a:buNone/>
            </a:pPr>
            <a:endParaRPr lang="en-NZ" dirty="0"/>
          </a:p>
          <a:p>
            <a:pPr marL="1828800" lvl="4" indent="0">
              <a:buNone/>
            </a:pPr>
            <a:r>
              <a:rPr lang="en-NZ" dirty="0"/>
              <a:t>Split shifts 		  -	Bus drivers, hotel workers</a:t>
            </a:r>
          </a:p>
          <a:p>
            <a:pPr marL="1828800" lvl="4" indent="0">
              <a:buNone/>
            </a:pPr>
            <a:r>
              <a:rPr lang="en-NZ" dirty="0"/>
              <a:t> </a:t>
            </a:r>
          </a:p>
          <a:p>
            <a:pPr marL="1828800" lvl="4" indent="0">
              <a:buNone/>
            </a:pPr>
            <a:r>
              <a:rPr lang="en-NZ" dirty="0"/>
              <a:t>Cycle shifts longer    	  - 	Industry specific  </a:t>
            </a:r>
          </a:p>
          <a:p>
            <a:pPr marL="1828800" lvl="4" indent="0">
              <a:buNone/>
            </a:pPr>
            <a:r>
              <a:rPr lang="en-NZ" dirty="0"/>
              <a:t>in duration than the  </a:t>
            </a:r>
          </a:p>
          <a:p>
            <a:pPr marL="1828800" lvl="4" indent="0">
              <a:buNone/>
            </a:pPr>
            <a:r>
              <a:rPr lang="en-NZ" dirty="0"/>
              <a:t>pay period</a:t>
            </a:r>
          </a:p>
          <a:p>
            <a:pPr marL="1828800" lvl="4" indent="0">
              <a:buNone/>
            </a:pPr>
            <a:r>
              <a:rPr lang="en-NZ" dirty="0"/>
              <a:t> </a:t>
            </a:r>
          </a:p>
          <a:p>
            <a:pPr marL="1828800" lvl="4" indent="0">
              <a:buNone/>
            </a:pPr>
            <a:r>
              <a:rPr lang="en-NZ" dirty="0"/>
              <a:t>Variable shifts		  -	Petrol stations, fast food operators, </a:t>
            </a:r>
          </a:p>
          <a:p>
            <a:pPr marL="1828800" lvl="4" indent="0">
              <a:buNone/>
            </a:pPr>
            <a:r>
              <a:rPr lang="en-NZ" dirty="0"/>
              <a:t>				bars, restaurants and care workers</a:t>
            </a:r>
          </a:p>
          <a:p>
            <a:pPr lvl="4"/>
            <a:endParaRPr lang="en-NZ" dirty="0"/>
          </a:p>
          <a:p>
            <a:pPr marL="1828800" lvl="4" indent="0">
              <a:buNone/>
            </a:pPr>
            <a:r>
              <a:rPr lang="en-NZ" dirty="0"/>
              <a:t>Seasonal work		  -	differential between summer  </a:t>
            </a:r>
          </a:p>
          <a:p>
            <a:pPr marL="1828800" lvl="4" indent="0">
              <a:buNone/>
            </a:pPr>
            <a:r>
              <a:rPr lang="en-NZ" dirty="0"/>
              <a:t>				and winter and/or with closedowns</a:t>
            </a:r>
          </a:p>
          <a:p>
            <a:endParaRPr lang="en-US" dirty="0"/>
          </a:p>
        </p:txBody>
      </p:sp>
      <p:pic>
        <p:nvPicPr>
          <p:cNvPr id="6" name="Picture 5" descr="C:\Users\allan\AppData\Local\Microsoft\Windows\INetCacheContent.Word\Neteffext LOGO.JPG">
            <a:extLst>
              <a:ext uri="{FF2B5EF4-FFF2-40B4-BE49-F238E27FC236}">
                <a16:creationId xmlns:a16="http://schemas.microsoft.com/office/drawing/2014/main" id="{B5B78156-E61E-DC48-BAC4-34C5FF6D322B}"/>
              </a:ext>
            </a:extLst>
          </p:cNvPr>
          <p:cNvPicPr/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862" y="6133672"/>
            <a:ext cx="2281138" cy="724328"/>
          </a:xfrm>
          <a:prstGeom prst="rect">
            <a:avLst/>
          </a:prstGeom>
          <a:noFill/>
          <a:ln>
            <a:noFill/>
          </a:ln>
          <a:effectLst>
            <a:outerShdw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9879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20B15-CF4E-1E4F-862E-E37240E999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362" y="775298"/>
            <a:ext cx="10515600" cy="421711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NZ" sz="3100" b="1" dirty="0"/>
          </a:p>
          <a:p>
            <a:pPr marL="0" indent="0">
              <a:buNone/>
            </a:pPr>
            <a:r>
              <a:rPr lang="en-NZ" sz="2900" b="1" dirty="0"/>
              <a:t>The example today is from an Industry where their employees have the following employment conditions:</a:t>
            </a:r>
            <a:endParaRPr lang="en-NZ" sz="2900" dirty="0"/>
          </a:p>
          <a:p>
            <a:pPr marL="0" indent="0">
              <a:buNone/>
            </a:pPr>
            <a:endParaRPr lang="en-NZ" dirty="0"/>
          </a:p>
          <a:p>
            <a:pPr lvl="0"/>
            <a:r>
              <a:rPr lang="en-NZ" sz="2600" dirty="0"/>
              <a:t>Employed on IEC and/or Collective with the same terms and conditions  (800 employees)</a:t>
            </a:r>
          </a:p>
          <a:p>
            <a:pPr marL="0" indent="0">
              <a:buNone/>
            </a:pPr>
            <a:endParaRPr lang="en-NZ" sz="2600" dirty="0"/>
          </a:p>
          <a:p>
            <a:pPr lvl="0"/>
            <a:r>
              <a:rPr lang="en-NZ" sz="2600" dirty="0"/>
              <a:t>Were originally employed for a set-number hours per week employment agreement hours) that varied, usually upwards depending on the additional hours they took on.</a:t>
            </a:r>
          </a:p>
          <a:p>
            <a:pPr marL="0" indent="0">
              <a:buNone/>
            </a:pPr>
            <a:endParaRPr lang="en-NZ" sz="2600" dirty="0"/>
          </a:p>
          <a:p>
            <a:pPr lvl="0"/>
            <a:r>
              <a:rPr lang="en-NZ" sz="2600" dirty="0"/>
              <a:t>In most cases the additional hours were not made permanent even though in many cases they should have as it varied consistently from their original contracted hours.</a:t>
            </a:r>
          </a:p>
          <a:p>
            <a:pPr marL="0" indent="0">
              <a:buNone/>
            </a:pPr>
            <a:endParaRPr lang="en-NZ" sz="2600" dirty="0"/>
          </a:p>
          <a:p>
            <a:pPr lvl="0"/>
            <a:r>
              <a:rPr lang="en-NZ" sz="2600" dirty="0"/>
              <a:t>All staff were given an entitlement of annual leave based on 4/52ths of all hours worked in their anniversary year, which as we know is incorrect.</a:t>
            </a:r>
          </a:p>
          <a:p>
            <a:pPr marL="0" lvl="0" indent="0">
              <a:buNone/>
            </a:pPr>
            <a:endParaRPr lang="en-NZ" sz="2600" dirty="0"/>
          </a:p>
          <a:p>
            <a:endParaRPr lang="en-US" dirty="0"/>
          </a:p>
        </p:txBody>
      </p:sp>
      <p:pic>
        <p:nvPicPr>
          <p:cNvPr id="6" name="Picture 5" descr="C:\Users\allan\AppData\Local\Microsoft\Windows\INetCacheContent.Word\Neteffext LOGO.JPG">
            <a:extLst>
              <a:ext uri="{FF2B5EF4-FFF2-40B4-BE49-F238E27FC236}">
                <a16:creationId xmlns:a16="http://schemas.microsoft.com/office/drawing/2014/main" id="{C6BCF5DF-8FAA-314C-8528-C45377036ADE}"/>
              </a:ext>
            </a:extLst>
          </p:cNvPr>
          <p:cNvPicPr/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862" y="6133672"/>
            <a:ext cx="2281138" cy="724328"/>
          </a:xfrm>
          <a:prstGeom prst="rect">
            <a:avLst/>
          </a:prstGeom>
          <a:noFill/>
          <a:ln>
            <a:noFill/>
          </a:ln>
          <a:effectLst>
            <a:outerShdw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1040613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C1B6C-7F43-7E4F-8658-C47F2EEC3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926" y="921500"/>
            <a:ext cx="10515600" cy="38817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NZ" sz="2400" b="1" dirty="0"/>
          </a:p>
          <a:p>
            <a:pPr marL="0" indent="0">
              <a:buNone/>
            </a:pPr>
            <a:r>
              <a:rPr lang="en-NZ" sz="2600" b="1" dirty="0"/>
              <a:t>First Steps in the project:</a:t>
            </a:r>
            <a:endParaRPr lang="en-NZ" sz="2600" dirty="0"/>
          </a:p>
          <a:p>
            <a:pPr marL="0" indent="0">
              <a:buNone/>
            </a:pPr>
            <a:r>
              <a:rPr lang="en-NZ" dirty="0"/>
              <a:t> </a:t>
            </a:r>
            <a:endParaRPr lang="en-NZ" sz="1600" dirty="0"/>
          </a:p>
          <a:p>
            <a:pPr lvl="0"/>
            <a:r>
              <a:rPr lang="en-NZ" sz="2300" dirty="0"/>
              <a:t>Establish what the working week for an employee is</a:t>
            </a:r>
          </a:p>
          <a:p>
            <a:pPr marL="0" indent="0">
              <a:buNone/>
            </a:pPr>
            <a:r>
              <a:rPr lang="en-NZ" sz="2300" dirty="0"/>
              <a:t> </a:t>
            </a:r>
          </a:p>
          <a:p>
            <a:pPr marL="457200" lvl="1" indent="0">
              <a:buNone/>
            </a:pPr>
            <a:r>
              <a:rPr lang="en-NZ" sz="2300" dirty="0"/>
              <a:t>This required calculating the following:</a:t>
            </a:r>
          </a:p>
          <a:p>
            <a:pPr lvl="2"/>
            <a:r>
              <a:rPr lang="en-NZ" sz="2100" dirty="0"/>
              <a:t>Hours of work in the week before leave was taken</a:t>
            </a:r>
          </a:p>
          <a:p>
            <a:pPr lvl="2"/>
            <a:r>
              <a:rPr lang="en-NZ" sz="2100" dirty="0"/>
              <a:t>Average hours over the last 4 weeks </a:t>
            </a:r>
          </a:p>
          <a:p>
            <a:pPr lvl="2"/>
            <a:r>
              <a:rPr lang="en-NZ" sz="2100" dirty="0"/>
              <a:t>Contract hours are also a consideration</a:t>
            </a:r>
          </a:p>
          <a:p>
            <a:pPr marL="0" indent="0">
              <a:buNone/>
            </a:pPr>
            <a:r>
              <a:rPr lang="en-NZ" dirty="0"/>
              <a:t> </a:t>
            </a:r>
            <a:endParaRPr lang="en-NZ" sz="1600" dirty="0"/>
          </a:p>
          <a:p>
            <a:pPr lvl="0"/>
            <a:r>
              <a:rPr lang="en-NZ" sz="2300" dirty="0"/>
              <a:t>If the employer had not being paying the employee their contracted hours, at a minimum then there would be an issue (not with this employer though)</a:t>
            </a:r>
          </a:p>
          <a:p>
            <a:pPr marL="0" indent="0">
              <a:buNone/>
            </a:pPr>
            <a:r>
              <a:rPr lang="en-NZ" sz="2300" dirty="0"/>
              <a:t> </a:t>
            </a:r>
          </a:p>
          <a:p>
            <a:pPr lvl="0"/>
            <a:r>
              <a:rPr lang="en-NZ" sz="2300" dirty="0"/>
              <a:t>All employees worked each week apart when they went on holiday or took BAPS leave.</a:t>
            </a:r>
          </a:p>
          <a:p>
            <a:endParaRPr lang="en-US" dirty="0"/>
          </a:p>
        </p:txBody>
      </p:sp>
      <p:pic>
        <p:nvPicPr>
          <p:cNvPr id="6" name="Picture 5" descr="C:\Users\allan\AppData\Local\Microsoft\Windows\INetCacheContent.Word\Neteffext LOGO.JPG">
            <a:extLst>
              <a:ext uri="{FF2B5EF4-FFF2-40B4-BE49-F238E27FC236}">
                <a16:creationId xmlns:a16="http://schemas.microsoft.com/office/drawing/2014/main" id="{AADCAE0A-CAB6-FE41-9BC3-087ECE9D09AE}"/>
              </a:ext>
            </a:extLst>
          </p:cNvPr>
          <p:cNvPicPr/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862" y="6133672"/>
            <a:ext cx="2281138" cy="724328"/>
          </a:xfrm>
          <a:prstGeom prst="rect">
            <a:avLst/>
          </a:prstGeom>
          <a:noFill/>
          <a:ln>
            <a:noFill/>
          </a:ln>
          <a:effectLst>
            <a:outerShdw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1621977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F842FE58-4ABD-B243-A867-7BF406EE4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651" y="780836"/>
            <a:ext cx="10515600" cy="551486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NZ" sz="2900" b="1" dirty="0"/>
              <a:t>Working week hours</a:t>
            </a:r>
            <a:endParaRPr lang="en-NZ" sz="2900" dirty="0"/>
          </a:p>
          <a:p>
            <a:pPr marL="0" indent="0" algn="ctr">
              <a:buNone/>
            </a:pPr>
            <a:r>
              <a:rPr lang="en-NZ" dirty="0"/>
              <a:t> </a:t>
            </a:r>
            <a:r>
              <a:rPr lang="en-NZ" sz="2600" dirty="0"/>
              <a:t>Calculated as follows:</a:t>
            </a:r>
          </a:p>
          <a:p>
            <a:pPr marL="0" indent="0" algn="ctr">
              <a:buNone/>
            </a:pPr>
            <a:endParaRPr lang="en-NZ" sz="2600" dirty="0"/>
          </a:p>
          <a:p>
            <a:pPr lvl="0" algn="ctr"/>
            <a:r>
              <a:rPr lang="en-NZ" sz="2600" dirty="0"/>
              <a:t>Week 1		30 hours</a:t>
            </a:r>
          </a:p>
          <a:p>
            <a:pPr marL="0" indent="0" algn="ctr">
              <a:buNone/>
            </a:pPr>
            <a:endParaRPr lang="en-NZ" sz="2600" dirty="0"/>
          </a:p>
          <a:p>
            <a:pPr lvl="0" algn="ctr"/>
            <a:r>
              <a:rPr lang="en-NZ" sz="2600" dirty="0"/>
              <a:t>Week 2		32 hours</a:t>
            </a:r>
          </a:p>
          <a:p>
            <a:pPr marL="0" indent="0" algn="ctr">
              <a:buNone/>
            </a:pPr>
            <a:endParaRPr lang="en-NZ" sz="2600" dirty="0"/>
          </a:p>
          <a:p>
            <a:pPr lvl="0" algn="ctr"/>
            <a:r>
              <a:rPr lang="en-NZ" sz="2600" dirty="0"/>
              <a:t>Week 3		30 hours</a:t>
            </a:r>
          </a:p>
          <a:p>
            <a:pPr marL="0" indent="0" algn="ctr">
              <a:buNone/>
            </a:pPr>
            <a:endParaRPr lang="en-NZ" sz="2600" dirty="0"/>
          </a:p>
          <a:p>
            <a:pPr lvl="0" algn="ctr"/>
            <a:r>
              <a:rPr lang="en-NZ" sz="2600" dirty="0"/>
              <a:t>Week 4		28 hours</a:t>
            </a:r>
          </a:p>
          <a:p>
            <a:pPr marL="0" lvl="0" indent="0" algn="ctr">
              <a:buNone/>
            </a:pPr>
            <a:r>
              <a:rPr lang="en-NZ" sz="2600" dirty="0"/>
              <a:t>    </a:t>
            </a:r>
          </a:p>
          <a:p>
            <a:pPr marL="457200" lvl="1" indent="0" algn="ctr">
              <a:buNone/>
            </a:pPr>
            <a:r>
              <a:rPr lang="en-NZ" sz="2100" dirty="0"/>
              <a:t>Average hours per week 	30 hours</a:t>
            </a:r>
          </a:p>
          <a:p>
            <a:pPr marL="457200" lvl="1" indent="0" algn="ctr">
              <a:buNone/>
            </a:pPr>
            <a:r>
              <a:rPr lang="en-NZ" sz="2100" dirty="0"/>
              <a:t>           Last weeks hours	28 hours</a:t>
            </a:r>
          </a:p>
          <a:p>
            <a:pPr marL="0" indent="0" algn="ctr">
              <a:buNone/>
            </a:pPr>
            <a:r>
              <a:rPr lang="en-NZ" sz="2600" dirty="0"/>
              <a:t> </a:t>
            </a:r>
          </a:p>
          <a:p>
            <a:pPr marL="0" indent="0">
              <a:buNone/>
            </a:pPr>
            <a:r>
              <a:rPr lang="en-NZ" sz="2600" dirty="0"/>
              <a:t>Under our methodology the working week is 30 hours                                                    </a:t>
            </a:r>
          </a:p>
          <a:p>
            <a:pPr marL="0" indent="0">
              <a:buNone/>
            </a:pPr>
            <a:r>
              <a:rPr lang="en-NZ" sz="2600" dirty="0"/>
              <a:t>However if OWE is based on the last 4 weeks then you should use this average for the working week.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8" name="Picture 7" descr="C:\Users\allan\AppData\Local\Microsoft\Windows\INetCacheContent.Word\Neteffext LOGO.JPG">
            <a:extLst>
              <a:ext uri="{FF2B5EF4-FFF2-40B4-BE49-F238E27FC236}">
                <a16:creationId xmlns:a16="http://schemas.microsoft.com/office/drawing/2014/main" id="{F8A5C78C-74DF-794F-BF56-C2AE0278166C}"/>
              </a:ext>
            </a:extLst>
          </p:cNvPr>
          <p:cNvPicPr/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862" y="6133672"/>
            <a:ext cx="2281138" cy="724328"/>
          </a:xfrm>
          <a:prstGeom prst="rect">
            <a:avLst/>
          </a:prstGeom>
          <a:noFill/>
          <a:ln>
            <a:noFill/>
          </a:ln>
          <a:effectLst>
            <a:outerShdw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1945252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248C6-E2E9-EA4F-A877-50730F7A5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281" y="1188628"/>
            <a:ext cx="10515600" cy="412960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NZ" sz="4200" b="1" dirty="0"/>
              <a:t>How to calculate what part of week the employee has taken in annual leave.                           </a:t>
            </a:r>
            <a:endParaRPr lang="en-NZ" dirty="0"/>
          </a:p>
          <a:p>
            <a:pPr marL="0" indent="0">
              <a:buNone/>
            </a:pPr>
            <a:r>
              <a:rPr lang="en-NZ" sz="3800" dirty="0"/>
              <a:t>Once the working week is established the following calculation is completed:</a:t>
            </a:r>
          </a:p>
          <a:p>
            <a:pPr marL="0" indent="0">
              <a:buNone/>
            </a:pPr>
            <a:r>
              <a:rPr lang="en-NZ" sz="3800" dirty="0"/>
              <a:t> </a:t>
            </a:r>
          </a:p>
          <a:p>
            <a:pPr lvl="0"/>
            <a:r>
              <a:rPr lang="en-NZ" sz="3800" dirty="0"/>
              <a:t>Establish the hours of leave being taken  i.e.     6 hours</a:t>
            </a:r>
          </a:p>
          <a:p>
            <a:pPr lvl="0"/>
            <a:r>
              <a:rPr lang="en-NZ" sz="3800" dirty="0"/>
              <a:t>Divide that into the working week hours i.e.   30 hours</a:t>
            </a:r>
          </a:p>
          <a:p>
            <a:pPr marL="0" indent="0">
              <a:buNone/>
            </a:pPr>
            <a:endParaRPr lang="en-NZ" sz="1600" dirty="0"/>
          </a:p>
          <a:p>
            <a:pPr marL="457200" lvl="1" indent="0">
              <a:buNone/>
            </a:pPr>
            <a:r>
              <a:rPr lang="en-NZ" sz="3400" dirty="0"/>
              <a:t>Answer: employee has taken 20% of weeks leave</a:t>
            </a:r>
          </a:p>
          <a:p>
            <a:pPr marL="0" indent="0">
              <a:buNone/>
            </a:pPr>
            <a:r>
              <a:rPr lang="en-NZ" dirty="0"/>
              <a:t> </a:t>
            </a:r>
            <a:endParaRPr lang="en-NZ" sz="1600" dirty="0"/>
          </a:p>
          <a:p>
            <a:pPr marL="0" indent="0">
              <a:buNone/>
            </a:pPr>
            <a:r>
              <a:rPr lang="en-NZ" sz="3800" dirty="0"/>
              <a:t>Following this holiday, the employees balance of leave would be as follows:</a:t>
            </a:r>
          </a:p>
          <a:p>
            <a:pPr marL="0" indent="0">
              <a:buNone/>
            </a:pPr>
            <a:endParaRPr lang="en-NZ" dirty="0"/>
          </a:p>
          <a:p>
            <a:pPr marL="0" lvl="0" indent="0">
              <a:buNone/>
            </a:pPr>
            <a:r>
              <a:rPr lang="en-NZ" sz="3600" dirty="0"/>
              <a:t>        </a:t>
            </a:r>
            <a:r>
              <a:rPr lang="en-NZ" sz="3800" dirty="0"/>
              <a:t>Annual leave entitlement          </a:t>
            </a:r>
            <a:r>
              <a:rPr lang="en-NZ" sz="3400" dirty="0"/>
              <a:t>4.00  weeks</a:t>
            </a:r>
          </a:p>
          <a:p>
            <a:pPr lvl="1"/>
            <a:r>
              <a:rPr lang="en-NZ" sz="3400" dirty="0"/>
              <a:t>Less                                                   .20   weeks</a:t>
            </a:r>
          </a:p>
          <a:p>
            <a:pPr lvl="1"/>
            <a:r>
              <a:rPr lang="en-NZ" sz="3400" dirty="0"/>
              <a:t>Balance		            3.80  weeks</a:t>
            </a:r>
          </a:p>
          <a:p>
            <a:r>
              <a:rPr lang="en-US" dirty="0"/>
              <a:t>   </a:t>
            </a:r>
          </a:p>
        </p:txBody>
      </p:sp>
      <p:pic>
        <p:nvPicPr>
          <p:cNvPr id="5" name="Picture 4" descr="C:\Users\allan\AppData\Local\Microsoft\Windows\INetCacheContent.Word\Neteffext LOGO.JPG">
            <a:extLst>
              <a:ext uri="{FF2B5EF4-FFF2-40B4-BE49-F238E27FC236}">
                <a16:creationId xmlns:a16="http://schemas.microsoft.com/office/drawing/2014/main" id="{A6702689-F90E-9E4F-AEDF-559301CCBCB0}"/>
              </a:ext>
            </a:extLst>
          </p:cNvPr>
          <p:cNvPicPr/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862" y="6133672"/>
            <a:ext cx="2281138" cy="724328"/>
          </a:xfrm>
          <a:prstGeom prst="rect">
            <a:avLst/>
          </a:prstGeom>
          <a:noFill/>
          <a:ln>
            <a:noFill/>
          </a:ln>
          <a:effectLst>
            <a:outerShdw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662898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573DA-64D9-724A-966A-B311CA0F8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411" y="997722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NZ" b="1" dirty="0"/>
              <a:t>How to calculate what part of week the employee has taken after working week hours change</a:t>
            </a:r>
            <a:endParaRPr lang="en-NZ" sz="1600" dirty="0"/>
          </a:p>
          <a:p>
            <a:endParaRPr lang="en-NZ" sz="1600" dirty="0"/>
          </a:p>
          <a:p>
            <a:pPr lvl="0"/>
            <a:r>
              <a:rPr lang="en-NZ" sz="2600" dirty="0"/>
              <a:t>Establish the hours of leave being taken  i.e.     6 hours</a:t>
            </a:r>
          </a:p>
          <a:p>
            <a:pPr marL="0" indent="0">
              <a:buNone/>
            </a:pPr>
            <a:endParaRPr lang="en-NZ" sz="2600" dirty="0"/>
          </a:p>
          <a:p>
            <a:pPr lvl="0"/>
            <a:r>
              <a:rPr lang="en-NZ" sz="2600" dirty="0"/>
              <a:t>Divide that into the working week hours i.e.   24 hours</a:t>
            </a:r>
          </a:p>
          <a:p>
            <a:pPr marL="0" indent="0">
              <a:buNone/>
            </a:pPr>
            <a:endParaRPr lang="en-NZ" sz="1600" dirty="0"/>
          </a:p>
          <a:p>
            <a:pPr marL="457200" lvl="1" indent="0">
              <a:buNone/>
            </a:pPr>
            <a:r>
              <a:rPr lang="en-NZ" sz="2300" dirty="0"/>
              <a:t>Answer: employee has taken 25% of weeks leave</a:t>
            </a:r>
          </a:p>
          <a:p>
            <a:pPr marL="0" indent="0">
              <a:buNone/>
            </a:pPr>
            <a:endParaRPr lang="en-NZ" sz="1600" dirty="0"/>
          </a:p>
          <a:p>
            <a:pPr marL="0" indent="0">
              <a:buNone/>
            </a:pPr>
            <a:r>
              <a:rPr lang="en-NZ" sz="2600" dirty="0"/>
              <a:t>Following this holiday, the employees balance of leave would be as follows:</a:t>
            </a:r>
          </a:p>
          <a:p>
            <a:pPr marL="0" indent="0">
              <a:buNone/>
            </a:pPr>
            <a:endParaRPr lang="en-NZ" sz="1600" dirty="0"/>
          </a:p>
          <a:p>
            <a:pPr marL="0" lvl="0" indent="0">
              <a:buNone/>
            </a:pPr>
            <a:r>
              <a:rPr lang="en-NZ" dirty="0"/>
              <a:t>        </a:t>
            </a:r>
            <a:r>
              <a:rPr lang="en-NZ" sz="2600" dirty="0"/>
              <a:t>Annual leave entitlement</a:t>
            </a:r>
            <a:r>
              <a:rPr lang="en-NZ" dirty="0"/>
              <a:t>	    </a:t>
            </a:r>
            <a:r>
              <a:rPr lang="en-NZ" sz="2300" dirty="0"/>
              <a:t>3.80  weeks</a:t>
            </a:r>
          </a:p>
          <a:p>
            <a:pPr lvl="1"/>
            <a:r>
              <a:rPr lang="en-NZ" sz="2300" dirty="0"/>
              <a:t>Less                                                                .25  weeks</a:t>
            </a:r>
          </a:p>
          <a:p>
            <a:pPr lvl="1"/>
            <a:r>
              <a:rPr lang="en-NZ" sz="2300" dirty="0"/>
              <a:t>Balance			     3.55  weeks</a:t>
            </a:r>
          </a:p>
          <a:p>
            <a:pPr marL="0" indent="0">
              <a:buNone/>
            </a:pPr>
            <a:endParaRPr lang="en-NZ" sz="1600" dirty="0"/>
          </a:p>
          <a:p>
            <a:r>
              <a:rPr lang="en-NZ" sz="2600" dirty="0"/>
              <a:t>Same hours taken however different % of a week </a:t>
            </a:r>
          </a:p>
          <a:p>
            <a:endParaRPr lang="en-US" dirty="0"/>
          </a:p>
        </p:txBody>
      </p:sp>
      <p:pic>
        <p:nvPicPr>
          <p:cNvPr id="4" name="Picture 3" descr="C:\Users\allan\AppData\Local\Microsoft\Windows\INetCacheContent.Word\Neteffext LOGO.JPG">
            <a:extLst>
              <a:ext uri="{FF2B5EF4-FFF2-40B4-BE49-F238E27FC236}">
                <a16:creationId xmlns:a16="http://schemas.microsoft.com/office/drawing/2014/main" id="{E8AAA92D-6C02-884A-9020-5CD63BD73896}"/>
              </a:ext>
            </a:extLst>
          </p:cNvPr>
          <p:cNvPicPr/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862" y="6133672"/>
            <a:ext cx="2281138" cy="724328"/>
          </a:xfrm>
          <a:prstGeom prst="rect">
            <a:avLst/>
          </a:prstGeom>
          <a:noFill/>
          <a:ln>
            <a:noFill/>
          </a:ln>
          <a:effectLst>
            <a:outerShdw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3315412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69BEB-B70F-5943-BE4D-32C67B3FC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220" y="974288"/>
            <a:ext cx="10515600" cy="396557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NZ" sz="4200" b="1" dirty="0"/>
              <a:t>Leave liability $</a:t>
            </a:r>
            <a:endParaRPr lang="en-NZ" sz="4200" dirty="0"/>
          </a:p>
          <a:p>
            <a:pPr marL="0" indent="0">
              <a:buNone/>
            </a:pPr>
            <a:endParaRPr lang="en-NZ" sz="1600" dirty="0"/>
          </a:p>
          <a:p>
            <a:pPr marL="0" indent="0">
              <a:buNone/>
            </a:pPr>
            <a:r>
              <a:rPr lang="en-NZ" sz="3800" dirty="0"/>
              <a:t>Payment for annual leave (1</a:t>
            </a:r>
            <a:r>
              <a:rPr lang="en-NZ" sz="3800" baseline="30000" dirty="0"/>
              <a:t>st</a:t>
            </a:r>
            <a:r>
              <a:rPr lang="en-NZ" sz="3800" dirty="0"/>
              <a:t> instance)</a:t>
            </a:r>
          </a:p>
          <a:p>
            <a:pPr marL="0" indent="0">
              <a:buNone/>
            </a:pPr>
            <a:endParaRPr lang="en-NZ" dirty="0"/>
          </a:p>
          <a:p>
            <a:r>
              <a:rPr lang="en-NZ" sz="3400" dirty="0"/>
              <a:t>20% of the greater of:</a:t>
            </a:r>
          </a:p>
          <a:p>
            <a:pPr lvl="1"/>
            <a:r>
              <a:rPr lang="en-NZ" sz="3200" dirty="0"/>
              <a:t>OWP     or</a:t>
            </a:r>
          </a:p>
          <a:p>
            <a:pPr lvl="1"/>
            <a:r>
              <a:rPr lang="en-NZ" sz="3200" dirty="0"/>
              <a:t>AWE</a:t>
            </a:r>
          </a:p>
          <a:p>
            <a:pPr marL="0" indent="0">
              <a:buNone/>
            </a:pPr>
            <a:endParaRPr lang="en-NZ" sz="1600" dirty="0"/>
          </a:p>
          <a:p>
            <a:pPr marL="0" indent="0">
              <a:buNone/>
            </a:pPr>
            <a:r>
              <a:rPr lang="en-NZ" sz="3800" dirty="0"/>
              <a:t>Payment for annual leave (2</a:t>
            </a:r>
            <a:r>
              <a:rPr lang="en-NZ" sz="3800" baseline="30000" dirty="0"/>
              <a:t>nd</a:t>
            </a:r>
            <a:r>
              <a:rPr lang="en-NZ" sz="3800" dirty="0"/>
              <a:t> instance)</a:t>
            </a:r>
          </a:p>
          <a:p>
            <a:pPr marL="0" indent="0">
              <a:buNone/>
            </a:pPr>
            <a:endParaRPr lang="en-NZ" dirty="0"/>
          </a:p>
          <a:p>
            <a:pPr lvl="0"/>
            <a:r>
              <a:rPr lang="en-NZ" sz="3400" dirty="0"/>
              <a:t>25% of the greater of</a:t>
            </a:r>
          </a:p>
          <a:p>
            <a:pPr lvl="1"/>
            <a:r>
              <a:rPr lang="en-NZ" sz="3200" dirty="0"/>
              <a:t>OWP    or</a:t>
            </a:r>
          </a:p>
          <a:p>
            <a:pPr lvl="1"/>
            <a:r>
              <a:rPr lang="en-NZ" sz="3200" dirty="0"/>
              <a:t>AWE</a:t>
            </a:r>
          </a:p>
          <a:p>
            <a:pPr marL="0" indent="0">
              <a:buNone/>
            </a:pPr>
            <a:endParaRPr lang="en-NZ" sz="1600" dirty="0"/>
          </a:p>
          <a:p>
            <a:pPr marL="0" indent="0">
              <a:buNone/>
            </a:pPr>
            <a:r>
              <a:rPr lang="en-NZ" sz="3800" dirty="0"/>
              <a:t>Each piece of leave is part of a week that builds to 4 weeks eventually unless termination comes first.</a:t>
            </a:r>
          </a:p>
          <a:p>
            <a:pPr marL="0" indent="0">
              <a:buNone/>
            </a:pPr>
            <a:r>
              <a:rPr lang="en-NZ" sz="3800" dirty="0"/>
              <a:t>Its based on having correct OWP and AWE figures at the time leave was taken or use an adjustment page.</a:t>
            </a:r>
          </a:p>
          <a:p>
            <a:pPr marL="0" indent="0">
              <a:buNone/>
            </a:pPr>
            <a:endParaRPr lang="en-NZ" sz="3800" dirty="0"/>
          </a:p>
          <a:p>
            <a:pPr marL="0" indent="0">
              <a:buNone/>
            </a:pPr>
            <a:endParaRPr lang="en-NZ" sz="3800" dirty="0"/>
          </a:p>
          <a:p>
            <a:endParaRPr lang="en-US" dirty="0"/>
          </a:p>
        </p:txBody>
      </p:sp>
      <p:pic>
        <p:nvPicPr>
          <p:cNvPr id="4" name="Picture 3" descr="C:\Users\allan\AppData\Local\Microsoft\Windows\INetCacheContent.Word\Neteffext LOGO.JPG">
            <a:extLst>
              <a:ext uri="{FF2B5EF4-FFF2-40B4-BE49-F238E27FC236}">
                <a16:creationId xmlns:a16="http://schemas.microsoft.com/office/drawing/2014/main" id="{8943FC96-69A8-6048-AA22-020BFDB131EA}"/>
              </a:ext>
            </a:extLst>
          </p:cNvPr>
          <p:cNvPicPr/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862" y="6133672"/>
            <a:ext cx="2281138" cy="724328"/>
          </a:xfrm>
          <a:prstGeom prst="rect">
            <a:avLst/>
          </a:prstGeom>
          <a:noFill/>
          <a:ln>
            <a:noFill/>
          </a:ln>
          <a:effectLst>
            <a:outerShdw dist="50800" dir="5400000" algn="ctr" rotWithShape="0">
              <a:srgbClr val="000000">
                <a:alpha val="0"/>
              </a:srgbClr>
            </a:outerShd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1430651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502</Words>
  <Application>Microsoft Office PowerPoint</Application>
  <PresentationFormat>Widescreen</PresentationFormat>
  <Paragraphs>182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Vanisha Patel</dc:creator>
  <cp:lastModifiedBy>allan johnson</cp:lastModifiedBy>
  <cp:revision>45</cp:revision>
  <dcterms:created xsi:type="dcterms:W3CDTF">2018-10-01T02:58:25Z</dcterms:created>
  <dcterms:modified xsi:type="dcterms:W3CDTF">2018-10-04T18:58:11Z</dcterms:modified>
</cp:coreProperties>
</file>